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5.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6.xml" ContentType="application/vnd.openxmlformats-officedocument.presentationml.tags+xml"/>
  <Override PartName="/ppt/notesSlides/notesSlide23.xml" ContentType="application/vnd.openxmlformats-officedocument.presentationml.notesSlide+xml"/>
  <Override PartName="/ppt/tags/tag7.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handoutMasterIdLst>
    <p:handoutMasterId r:id="rId31"/>
  </p:handoutMasterIdLst>
  <p:sldIdLst>
    <p:sldId id="326" r:id="rId2"/>
    <p:sldId id="468" r:id="rId3"/>
    <p:sldId id="337" r:id="rId4"/>
    <p:sldId id="424" r:id="rId5"/>
    <p:sldId id="441" r:id="rId6"/>
    <p:sldId id="447" r:id="rId7"/>
    <p:sldId id="448" r:id="rId8"/>
    <p:sldId id="452" r:id="rId9"/>
    <p:sldId id="449" r:id="rId10"/>
    <p:sldId id="450" r:id="rId11"/>
    <p:sldId id="451" r:id="rId12"/>
    <p:sldId id="453" r:id="rId13"/>
    <p:sldId id="454" r:id="rId14"/>
    <p:sldId id="455" r:id="rId15"/>
    <p:sldId id="456" r:id="rId16"/>
    <p:sldId id="457" r:id="rId17"/>
    <p:sldId id="458" r:id="rId18"/>
    <p:sldId id="433" r:id="rId19"/>
    <p:sldId id="352" r:id="rId20"/>
    <p:sldId id="464" r:id="rId21"/>
    <p:sldId id="465" r:id="rId22"/>
    <p:sldId id="466" r:id="rId23"/>
    <p:sldId id="467" r:id="rId24"/>
    <p:sldId id="469" r:id="rId25"/>
    <p:sldId id="303" r:id="rId26"/>
    <p:sldId id="470" r:id="rId27"/>
    <p:sldId id="305" r:id="rId28"/>
    <p:sldId id="471" r:id="rId29"/>
  </p:sldIdLst>
  <p:sldSz cx="9144000" cy="5715000" type="screen16x10"/>
  <p:notesSz cx="6797675" cy="9926638"/>
  <p:custDataLst>
    <p:tags r:id="rId3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880" userDrawn="1">
          <p15:clr>
            <a:srgbClr val="A4A3A4"/>
          </p15:clr>
        </p15:guide>
        <p15:guide id="3" orient="horz" pos="1800">
          <p15:clr>
            <a:srgbClr val="A4A3A4"/>
          </p15:clr>
        </p15:guide>
        <p15:guide id="4" orient="horz" pos="100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C212"/>
    <a:srgbClr val="92C14E"/>
    <a:srgbClr val="00B1C2"/>
    <a:srgbClr val="EE4639"/>
    <a:srgbClr val="FE7828"/>
    <a:srgbClr val="808799"/>
    <a:srgbClr val="FFEDBF"/>
    <a:srgbClr val="FFD7C1"/>
    <a:srgbClr val="D9DBE1"/>
    <a:srgbClr val="7150A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273" autoAdjust="0"/>
    <p:restoredTop sz="94407" autoAdjust="0"/>
  </p:normalViewPr>
  <p:slideViewPr>
    <p:cSldViewPr snapToGrid="0" snapToObjects="1" showGuides="1">
      <p:cViewPr varScale="1">
        <p:scale>
          <a:sx n="129" d="100"/>
          <a:sy n="129" d="100"/>
        </p:scale>
        <p:origin x="1584" y="114"/>
      </p:cViewPr>
      <p:guideLst>
        <p:guide pos="2880"/>
        <p:guide orient="horz" pos="1800"/>
        <p:guide orient="horz" pos="1006"/>
      </p:guideLst>
    </p:cSldViewPr>
  </p:slideViewPr>
  <p:notesTextViewPr>
    <p:cViewPr>
      <p:scale>
        <a:sx n="3" d="2"/>
        <a:sy n="3" d="2"/>
      </p:scale>
      <p:origin x="0" y="0"/>
    </p:cViewPr>
  </p:notesTextViewPr>
  <p:sorterViewPr>
    <p:cViewPr varScale="1">
      <p:scale>
        <a:sx n="1" d="1"/>
        <a:sy n="1" d="1"/>
      </p:scale>
      <p:origin x="0" y="0"/>
    </p:cViewPr>
  </p:sorterViewPr>
  <p:notesViewPr>
    <p:cSldViewPr snapToGrid="0" snapToObjects="1">
      <p:cViewPr varScale="1">
        <p:scale>
          <a:sx n="46" d="100"/>
          <a:sy n="46" d="100"/>
        </p:scale>
        <p:origin x="2988"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11932DC7-834F-6148-86AF-F72164F7FFC1}" type="datetimeFigureOut">
              <a:rPr lang="es-ES" smtClean="0"/>
              <a:t>09/08/2024</a:t>
            </a:fld>
            <a:endParaRPr lang="es-ES"/>
          </a:p>
        </p:txBody>
      </p:sp>
      <p:sp>
        <p:nvSpPr>
          <p:cNvPr id="4" name="Marcador de pie de página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6CEA6FD5-E31A-6D44-BE80-5A94AC694FC0}" type="slidenum">
              <a:rPr lang="es-ES" smtClean="0"/>
              <a:t>‹Nº›</a:t>
            </a:fld>
            <a:endParaRPr lang="es-ES"/>
          </a:p>
        </p:txBody>
      </p:sp>
    </p:spTree>
    <p:extLst>
      <p:ext uri="{BB962C8B-B14F-4D97-AF65-F5344CB8AC3E}">
        <p14:creationId xmlns:p14="http://schemas.microsoft.com/office/powerpoint/2010/main" val="3426518420"/>
      </p:ext>
    </p:extLst>
  </p:cSld>
  <p:clrMap bg1="lt1" tx1="dk1" bg2="lt2" tx2="dk2" accent1="accent1" accent2="accent2" accent3="accent3" accent4="accent4" accent5="accent5" accent6="accent6" hlink="hlink" folHlink="folHlink"/>
</p:handoutMaster>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g>
</file>

<file path=ppt/media/image24.png>
</file>

<file path=ppt/media/image25.png>
</file>

<file path=ppt/media/image250.png>
</file>

<file path=ppt/media/image26.png>
</file>

<file path=ppt/media/image27.png>
</file>

<file path=ppt/media/image28.jpeg>
</file>

<file path=ppt/media/image29.jpeg>
</file>

<file path=ppt/media/image3.png>
</file>

<file path=ppt/media/image30.jpg>
</file>

<file path=ppt/media/image31.jpeg>
</file>

<file path=ppt/media/image32.png>
</file>

<file path=ppt/media/image33.png>
</file>

<file path=ppt/media/image34.jpeg>
</file>

<file path=ppt/media/image34.png>
</file>

<file path=ppt/media/image35.jpg>
</file>

<file path=ppt/media/image35.png>
</file>

<file path=ppt/media/image36.jpeg>
</file>

<file path=ppt/media/image36.png>
</file>

<file path=ppt/media/image37.jpeg>
</file>

<file path=ppt/media/image38.png>
</file>

<file path=ppt/media/image39.png>
</file>

<file path=ppt/media/image4.png>
</file>

<file path=ppt/media/image40.png>
</file>

<file path=ppt/media/image41.jpeg>
</file>

<file path=ppt/media/image42.jpeg>
</file>

<file path=ppt/media/image44.png>
</file>

<file path=ppt/media/image45.png>
</file>

<file path=ppt/media/image47.png>
</file>

<file path=ppt/media/image48.png>
</file>

<file path=ppt/media/image5.tiff>
</file>

<file path=ppt/media/image5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1"/>
            <a:ext cx="2945659" cy="498056"/>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50443" y="1"/>
            <a:ext cx="2945659" cy="498056"/>
          </a:xfrm>
          <a:prstGeom prst="rect">
            <a:avLst/>
          </a:prstGeom>
        </p:spPr>
        <p:txBody>
          <a:bodyPr vert="horz" lIns="91440" tIns="45720" rIns="91440" bIns="45720" rtlCol="0"/>
          <a:lstStyle>
            <a:lvl1pPr algn="r">
              <a:defRPr sz="1200"/>
            </a:lvl1pPr>
          </a:lstStyle>
          <a:p>
            <a:fld id="{FFDF1720-AE80-4069-8D89-2C76E8AFD874}" type="datetimeFigureOut">
              <a:rPr lang="es-PE" smtClean="0"/>
              <a:t>9/08/2024</a:t>
            </a:fld>
            <a:endParaRPr lang="es-PE"/>
          </a:p>
        </p:txBody>
      </p:sp>
      <p:sp>
        <p:nvSpPr>
          <p:cNvPr id="4" name="Marcador de imagen de diapositiva 3"/>
          <p:cNvSpPr>
            <a:spLocks noGrp="1" noRot="1" noChangeAspect="1"/>
          </p:cNvSpPr>
          <p:nvPr>
            <p:ph type="sldImg" idx="2"/>
          </p:nvPr>
        </p:nvSpPr>
        <p:spPr>
          <a:xfrm>
            <a:off x="719138" y="1241425"/>
            <a:ext cx="5359400" cy="3349625"/>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79768" y="4777194"/>
            <a:ext cx="5438140" cy="3908615"/>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F56700CA-E45F-416D-B659-25554F846B43}" type="slidenum">
              <a:rPr lang="es-PE" smtClean="0"/>
              <a:t>‹Nº›</a:t>
            </a:fld>
            <a:endParaRPr lang="es-PE"/>
          </a:p>
        </p:txBody>
      </p:sp>
    </p:spTree>
    <p:extLst>
      <p:ext uri="{BB962C8B-B14F-4D97-AF65-F5344CB8AC3E}">
        <p14:creationId xmlns:p14="http://schemas.microsoft.com/office/powerpoint/2010/main" val="1248527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indent="-171450">
              <a:buFont typeface="Arial" panose="020B0604020202020204" pitchFamily="34" charset="0"/>
              <a:buChar char="•"/>
            </a:pPr>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a:t>
            </a:fld>
            <a:endParaRPr lang="es-PE"/>
          </a:p>
        </p:txBody>
      </p:sp>
    </p:spTree>
    <p:extLst>
      <p:ext uri="{BB962C8B-B14F-4D97-AF65-F5344CB8AC3E}">
        <p14:creationId xmlns:p14="http://schemas.microsoft.com/office/powerpoint/2010/main" val="11384612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11</a:t>
            </a:fld>
            <a:endParaRPr lang="es-PE"/>
          </a:p>
        </p:txBody>
      </p:sp>
    </p:spTree>
    <p:extLst>
      <p:ext uri="{BB962C8B-B14F-4D97-AF65-F5344CB8AC3E}">
        <p14:creationId xmlns:p14="http://schemas.microsoft.com/office/powerpoint/2010/main" val="1672412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12</a:t>
            </a:fld>
            <a:endParaRPr lang="es-PE"/>
          </a:p>
        </p:txBody>
      </p:sp>
    </p:spTree>
    <p:extLst>
      <p:ext uri="{BB962C8B-B14F-4D97-AF65-F5344CB8AC3E}">
        <p14:creationId xmlns:p14="http://schemas.microsoft.com/office/powerpoint/2010/main" val="28272750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13</a:t>
            </a:fld>
            <a:endParaRPr lang="es-PE"/>
          </a:p>
        </p:txBody>
      </p:sp>
    </p:spTree>
    <p:extLst>
      <p:ext uri="{BB962C8B-B14F-4D97-AF65-F5344CB8AC3E}">
        <p14:creationId xmlns:p14="http://schemas.microsoft.com/office/powerpoint/2010/main" val="34481450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14</a:t>
            </a:fld>
            <a:endParaRPr lang="es-PE"/>
          </a:p>
        </p:txBody>
      </p:sp>
    </p:spTree>
    <p:extLst>
      <p:ext uri="{BB962C8B-B14F-4D97-AF65-F5344CB8AC3E}">
        <p14:creationId xmlns:p14="http://schemas.microsoft.com/office/powerpoint/2010/main" val="8501236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latin typeface="+mn-lt"/>
                <a:cs typeface="Arial" panose="020B0604020202020204" pitchFamily="34" charset="0"/>
              </a:rPr>
              <a:t>Estas son las tres fórmulas con las que se calcula el inventario promedio. Las tres arrojan valores diferentes, no es relevante, porque son modelos que tratan de interpretar la realidad. Lo importante es tomar una de las fórmulas y ser siempre consistente con esta, es decir, mantener la fórmula y hacer el análisis con esta en el tiempo.</a:t>
            </a:r>
            <a:endParaRPr lang="es-PE" dirty="0">
              <a:latin typeface="+mn-lt"/>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15</a:t>
            </a:fld>
            <a:endParaRPr lang="es-PE"/>
          </a:p>
        </p:txBody>
      </p:sp>
    </p:spTree>
    <p:extLst>
      <p:ext uri="{BB962C8B-B14F-4D97-AF65-F5344CB8AC3E}">
        <p14:creationId xmlns:p14="http://schemas.microsoft.com/office/powerpoint/2010/main" val="8210281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16</a:t>
            </a:fld>
            <a:endParaRPr lang="es-PE"/>
          </a:p>
        </p:txBody>
      </p:sp>
    </p:spTree>
    <p:extLst>
      <p:ext uri="{BB962C8B-B14F-4D97-AF65-F5344CB8AC3E}">
        <p14:creationId xmlns:p14="http://schemas.microsoft.com/office/powerpoint/2010/main" val="27974351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17</a:t>
            </a:fld>
            <a:endParaRPr lang="es-PE"/>
          </a:p>
        </p:txBody>
      </p:sp>
    </p:spTree>
    <p:extLst>
      <p:ext uri="{BB962C8B-B14F-4D97-AF65-F5344CB8AC3E}">
        <p14:creationId xmlns:p14="http://schemas.microsoft.com/office/powerpoint/2010/main" val="5515776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18</a:t>
            </a:fld>
            <a:endParaRPr lang="es-PE"/>
          </a:p>
        </p:txBody>
      </p:sp>
    </p:spTree>
    <p:extLst>
      <p:ext uri="{BB962C8B-B14F-4D97-AF65-F5344CB8AC3E}">
        <p14:creationId xmlns:p14="http://schemas.microsoft.com/office/powerpoint/2010/main" val="22263113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19</a:t>
            </a:fld>
            <a:endParaRPr lang="es-PE"/>
          </a:p>
        </p:txBody>
      </p:sp>
    </p:spTree>
    <p:extLst>
      <p:ext uri="{BB962C8B-B14F-4D97-AF65-F5344CB8AC3E}">
        <p14:creationId xmlns:p14="http://schemas.microsoft.com/office/powerpoint/2010/main" val="11533474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719138" y="1241425"/>
            <a:ext cx="5359400" cy="3349625"/>
          </a:xfrm>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20</a:t>
            </a:fld>
            <a:endParaRPr lang="es-PE"/>
          </a:p>
        </p:txBody>
      </p:sp>
    </p:spTree>
    <p:extLst>
      <p:ext uri="{BB962C8B-B14F-4D97-AF65-F5344CB8AC3E}">
        <p14:creationId xmlns:p14="http://schemas.microsoft.com/office/powerpoint/2010/main" val="3937170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a:t>
            </a:fld>
            <a:endParaRPr lang="es-PE"/>
          </a:p>
        </p:txBody>
      </p:sp>
    </p:spTree>
    <p:extLst>
      <p:ext uri="{BB962C8B-B14F-4D97-AF65-F5344CB8AC3E}">
        <p14:creationId xmlns:p14="http://schemas.microsoft.com/office/powerpoint/2010/main" val="6143060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21</a:t>
            </a:fld>
            <a:endParaRPr lang="es-PE"/>
          </a:p>
        </p:txBody>
      </p:sp>
    </p:spTree>
    <p:extLst>
      <p:ext uri="{BB962C8B-B14F-4D97-AF65-F5344CB8AC3E}">
        <p14:creationId xmlns:p14="http://schemas.microsoft.com/office/powerpoint/2010/main" val="32935872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22</a:t>
            </a:fld>
            <a:endParaRPr lang="es-PE"/>
          </a:p>
        </p:txBody>
      </p:sp>
    </p:spTree>
    <p:extLst>
      <p:ext uri="{BB962C8B-B14F-4D97-AF65-F5344CB8AC3E}">
        <p14:creationId xmlns:p14="http://schemas.microsoft.com/office/powerpoint/2010/main" val="25461876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23</a:t>
            </a:fld>
            <a:endParaRPr lang="es-PE"/>
          </a:p>
        </p:txBody>
      </p:sp>
    </p:spTree>
    <p:extLst>
      <p:ext uri="{BB962C8B-B14F-4D97-AF65-F5344CB8AC3E}">
        <p14:creationId xmlns:p14="http://schemas.microsoft.com/office/powerpoint/2010/main" val="32231850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719138" y="1241425"/>
            <a:ext cx="5359400" cy="3349625"/>
          </a:xfrm>
        </p:spPr>
      </p:sp>
      <p:sp>
        <p:nvSpPr>
          <p:cNvPr id="3" name="Marcador de notas 2"/>
          <p:cNvSpPr>
            <a:spLocks noGrp="1"/>
          </p:cNvSpPr>
          <p:nvPr>
            <p:ph type="body" idx="1"/>
          </p:nvPr>
        </p:nvSpPr>
        <p:spPr/>
        <p:txBody>
          <a:bodyPr/>
          <a:lstStyle/>
          <a:p>
            <a:pPr marL="228600" indent="-228600" rtl="0">
              <a:buFont typeface="+mj-lt"/>
              <a:buAutoNum type="arabicPeriod"/>
            </a:pPr>
            <a:endParaRPr lang="es-PE" sz="1200" b="0" dirty="0">
              <a:effectLst/>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25</a:t>
            </a:fld>
            <a:endParaRPr lang="es-PE"/>
          </a:p>
        </p:txBody>
      </p:sp>
    </p:spTree>
    <p:extLst>
      <p:ext uri="{BB962C8B-B14F-4D97-AF65-F5344CB8AC3E}">
        <p14:creationId xmlns:p14="http://schemas.microsoft.com/office/powerpoint/2010/main" val="11344541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lang="es-PE" sz="1200" kern="1200" dirty="0">
                <a:solidFill>
                  <a:schemeClr val="tx1"/>
                </a:solidFill>
                <a:effectLst/>
                <a:latin typeface="Arial" panose="020B0604020202020204" pitchFamily="34" charset="0"/>
                <a:ea typeface="+mn-ea"/>
                <a:cs typeface="Arial" panose="020B0604020202020204" pitchFamily="34" charset="0"/>
              </a:rPr>
              <a:t> </a:t>
            </a:r>
          </a:p>
          <a:p>
            <a:endParaRPr lang="es-PE" sz="1200"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27</a:t>
            </a:fld>
            <a:endParaRPr lang="es-PE"/>
          </a:p>
        </p:txBody>
      </p:sp>
    </p:spTree>
    <p:extLst>
      <p:ext uri="{BB962C8B-B14F-4D97-AF65-F5344CB8AC3E}">
        <p14:creationId xmlns:p14="http://schemas.microsoft.com/office/powerpoint/2010/main" val="1849043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719138" y="1241425"/>
            <a:ext cx="5359400" cy="3349625"/>
          </a:xfrm>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4</a:t>
            </a:fld>
            <a:endParaRPr lang="es-PE"/>
          </a:p>
        </p:txBody>
      </p:sp>
    </p:spTree>
    <p:extLst>
      <p:ext uri="{BB962C8B-B14F-4D97-AF65-F5344CB8AC3E}">
        <p14:creationId xmlns:p14="http://schemas.microsoft.com/office/powerpoint/2010/main" val="11344541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5</a:t>
            </a:fld>
            <a:endParaRPr lang="es-PE"/>
          </a:p>
        </p:txBody>
      </p:sp>
    </p:spTree>
    <p:extLst>
      <p:ext uri="{BB962C8B-B14F-4D97-AF65-F5344CB8AC3E}">
        <p14:creationId xmlns:p14="http://schemas.microsoft.com/office/powerpoint/2010/main" val="3583363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latin typeface="+mn-lt"/>
                <a:cs typeface="Arial" panose="020B0604020202020204" pitchFamily="34" charset="0"/>
              </a:rPr>
              <a:t>Los inventarios están presentes en toda la cadena de suministros, desde los proveedores con materias primas, hasta los puntos de venta o clientes.</a:t>
            </a:r>
            <a:endParaRPr lang="es-PE" dirty="0">
              <a:latin typeface="+mn-lt"/>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6</a:t>
            </a:fld>
            <a:endParaRPr lang="es-PE"/>
          </a:p>
        </p:txBody>
      </p:sp>
    </p:spTree>
    <p:extLst>
      <p:ext uri="{BB962C8B-B14F-4D97-AF65-F5344CB8AC3E}">
        <p14:creationId xmlns:p14="http://schemas.microsoft.com/office/powerpoint/2010/main" val="2485967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7</a:t>
            </a:fld>
            <a:endParaRPr lang="es-PE"/>
          </a:p>
        </p:txBody>
      </p:sp>
    </p:spTree>
    <p:extLst>
      <p:ext uri="{BB962C8B-B14F-4D97-AF65-F5344CB8AC3E}">
        <p14:creationId xmlns:p14="http://schemas.microsoft.com/office/powerpoint/2010/main" val="35472807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8</a:t>
            </a:fld>
            <a:endParaRPr lang="es-PE"/>
          </a:p>
        </p:txBody>
      </p:sp>
    </p:spTree>
    <p:extLst>
      <p:ext uri="{BB962C8B-B14F-4D97-AF65-F5344CB8AC3E}">
        <p14:creationId xmlns:p14="http://schemas.microsoft.com/office/powerpoint/2010/main" val="3276831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9</a:t>
            </a:fld>
            <a:endParaRPr lang="es-PE"/>
          </a:p>
        </p:txBody>
      </p:sp>
    </p:spTree>
    <p:extLst>
      <p:ext uri="{BB962C8B-B14F-4D97-AF65-F5344CB8AC3E}">
        <p14:creationId xmlns:p14="http://schemas.microsoft.com/office/powerpoint/2010/main" val="28160442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10</a:t>
            </a:fld>
            <a:endParaRPr lang="es-PE"/>
          </a:p>
        </p:txBody>
      </p:sp>
    </p:spTree>
    <p:extLst>
      <p:ext uri="{BB962C8B-B14F-4D97-AF65-F5344CB8AC3E}">
        <p14:creationId xmlns:p14="http://schemas.microsoft.com/office/powerpoint/2010/main" val="2390044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3085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943131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ubtema - 1 Imagen A">
    <p:spTree>
      <p:nvGrpSpPr>
        <p:cNvPr id="1" name=""/>
        <p:cNvGrpSpPr/>
        <p:nvPr/>
      </p:nvGrpSpPr>
      <p:grpSpPr>
        <a:xfrm>
          <a:off x="0" y="0"/>
          <a:ext cx="0" cy="0"/>
          <a:chOff x="0" y="0"/>
          <a:chExt cx="0" cy="0"/>
        </a:xfrm>
      </p:grpSpPr>
    </p:spTree>
    <p:extLst>
      <p:ext uri="{BB962C8B-B14F-4D97-AF65-F5344CB8AC3E}">
        <p14:creationId xmlns:p14="http://schemas.microsoft.com/office/powerpoint/2010/main" val="6118249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Diapositiva de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02113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003EFB8-D0C0-6D4A-A7C6-FC3693556E8E}"/>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7" name="TextBox 7">
            <a:extLst>
              <a:ext uri="{FF2B5EF4-FFF2-40B4-BE49-F238E27FC236}">
                <a16:creationId xmlns:a16="http://schemas.microsoft.com/office/drawing/2014/main" id="{86A55399-7FA0-FF4B-8693-EFFC715C823B}"/>
              </a:ext>
            </a:extLst>
          </p:cNvPr>
          <p:cNvSpPr txBox="1"/>
          <p:nvPr userDrawn="1"/>
        </p:nvSpPr>
        <p:spPr>
          <a:xfrm>
            <a:off x="876300" y="5343295"/>
            <a:ext cx="2435282" cy="215444"/>
          </a:xfrm>
          <a:prstGeom prst="rect">
            <a:avLst/>
          </a:prstGeom>
          <a:noFill/>
        </p:spPr>
        <p:txBody>
          <a:bodyPr wrap="none" rtlCol="0">
            <a:spAutoFit/>
          </a:bodyPr>
          <a:lstStyle/>
          <a:p>
            <a:r>
              <a:rPr lang="en-US" sz="800" kern="1200" baseline="0" dirty="0">
                <a:solidFill>
                  <a:schemeClr val="bg1">
                    <a:lumMod val="50000"/>
                  </a:schemeClr>
                </a:solidFill>
                <a:latin typeface="Calibri"/>
                <a:ea typeface="+mn-ea"/>
                <a:cs typeface="Calibri"/>
                <a:sym typeface="Wingdings"/>
              </a:rPr>
              <a:t>GESTIÓN DE LA CADENA DE SUMINISTROS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TEMA 05</a:t>
            </a:r>
            <a:endParaRPr lang="en-US" sz="800" dirty="0">
              <a:solidFill>
                <a:schemeClr val="bg1">
                  <a:lumMod val="50000"/>
                </a:schemeClr>
              </a:solidFill>
              <a:latin typeface="Calibri"/>
              <a:cs typeface="Calibri"/>
            </a:endParaRPr>
          </a:p>
        </p:txBody>
      </p:sp>
      <p:pic>
        <p:nvPicPr>
          <p:cNvPr id="8" name="Imagen 7">
            <a:extLst>
              <a:ext uri="{FF2B5EF4-FFF2-40B4-BE49-F238E27FC236}">
                <a16:creationId xmlns:a16="http://schemas.microsoft.com/office/drawing/2014/main" id="{F3213AC7-ACCB-FE4F-9DF9-FA81A9C77DB2}"/>
              </a:ext>
            </a:extLst>
          </p:cNvPr>
          <p:cNvPicPr>
            <a:picLocks noChangeAspect="1"/>
          </p:cNvPicPr>
          <p:nvPr userDrawn="1"/>
        </p:nvPicPr>
        <p:blipFill>
          <a:blip r:embed="rId6"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extLst>
      <p:ext uri="{BB962C8B-B14F-4D97-AF65-F5344CB8AC3E}">
        <p14:creationId xmlns:p14="http://schemas.microsoft.com/office/powerpoint/2010/main" val="36359323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62" r:id="rId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userDrawn="1">
          <p15:clr>
            <a:srgbClr val="F26B43"/>
          </p15:clr>
        </p15:guide>
        <p15:guide id="2" orient="horz" pos="1800" userDrawn="1">
          <p15:clr>
            <a:srgbClr val="F26B43"/>
          </p15:clr>
        </p15:guide>
        <p15:guide id="3" pos="2767" userDrawn="1">
          <p15:clr>
            <a:srgbClr val="F26B43"/>
          </p15:clr>
        </p15:guide>
        <p15:guide id="4" pos="2993" userDrawn="1">
          <p15:clr>
            <a:srgbClr val="F26B43"/>
          </p15:clr>
        </p15:guide>
        <p15:guide id="5" pos="317" userDrawn="1">
          <p15:clr>
            <a:srgbClr val="F26B43"/>
          </p15:clr>
        </p15:guide>
        <p15:guide id="6" pos="431" userDrawn="1">
          <p15:clr>
            <a:srgbClr val="F26B43"/>
          </p15:clr>
        </p15:guide>
        <p15:guide id="7" pos="5465" userDrawn="1">
          <p15:clr>
            <a:srgbClr val="F26B43"/>
          </p15:clr>
        </p15:guide>
        <p15:guide id="8" orient="horz" pos="303" userDrawn="1">
          <p15:clr>
            <a:srgbClr val="F26B43"/>
          </p15:clr>
        </p15:guide>
        <p15:guide id="9" orient="horz" pos="575" userDrawn="1">
          <p15:clr>
            <a:srgbClr val="F26B43"/>
          </p15:clr>
        </p15:guide>
        <p15:guide id="10" orient="horz" pos="3297"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5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1.jpe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36.png"/><Relationship Id="rId4"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37.jpeg"/><Relationship Id="rId4" Type="http://schemas.openxmlformats.org/officeDocument/2006/relationships/image" Target="../media/image36.jpeg"/></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41.jpeg"/><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43.emf"/></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5.xml"/><Relationship Id="rId4" Type="http://schemas.openxmlformats.org/officeDocument/2006/relationships/image" Target="../media/image6.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6.emf"/><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6.xml"/><Relationship Id="rId5" Type="http://schemas.openxmlformats.org/officeDocument/2006/relationships/image" Target="../media/image47.png"/><Relationship Id="rId4" Type="http://schemas.openxmlformats.org/officeDocument/2006/relationships/image" Target="../media/image46.emf"/></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6.emf"/><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7.xml"/><Relationship Id="rId5" Type="http://schemas.openxmlformats.org/officeDocument/2006/relationships/image" Target="../media/image50.png"/><Relationship Id="rId4" Type="http://schemas.openxmlformats.org/officeDocument/2006/relationships/image" Target="../media/image49.emf"/></Relationships>
</file>

<file path=ppt/slides/_rels/slide28.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3.xml"/><Relationship Id="rId5" Type="http://schemas.openxmlformats.org/officeDocument/2006/relationships/image" Target="../media/image8.png"/><Relationship Id="rId4" Type="http://schemas.openxmlformats.org/officeDocument/2006/relationships/image" Target="../media/image7.em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6.emf"/></Relationships>
</file>

<file path=ppt/slides/_rels/slide5.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9.emf"/><Relationship Id="rId7" Type="http://schemas.openxmlformats.org/officeDocument/2006/relationships/image" Target="../media/image13.emf"/><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8.png"/><Relationship Id="rId11" Type="http://schemas.openxmlformats.org/officeDocument/2006/relationships/image" Target="../media/image23.jp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ángulo 28">
            <a:extLst>
              <a:ext uri="{FF2B5EF4-FFF2-40B4-BE49-F238E27FC236}">
                <a16:creationId xmlns:a16="http://schemas.microsoft.com/office/drawing/2014/main" id="{ED184D94-6592-8442-9A80-06156FB884B1}"/>
              </a:ext>
            </a:extLst>
          </p:cNvPr>
          <p:cNvSpPr/>
          <p:nvPr/>
        </p:nvSpPr>
        <p:spPr>
          <a:xfrm>
            <a:off x="182879" y="5120640"/>
            <a:ext cx="4304965" cy="4620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30" name="CuadroTexto 29">
            <a:extLst>
              <a:ext uri="{FF2B5EF4-FFF2-40B4-BE49-F238E27FC236}">
                <a16:creationId xmlns:a16="http://schemas.microsoft.com/office/drawing/2014/main" id="{935975BF-A8BA-CA47-A082-D873C938CF21}"/>
              </a:ext>
            </a:extLst>
          </p:cNvPr>
          <p:cNvSpPr txBox="1"/>
          <p:nvPr/>
        </p:nvSpPr>
        <p:spPr>
          <a:xfrm>
            <a:off x="503238" y="808689"/>
            <a:ext cx="3104743" cy="138499"/>
          </a:xfrm>
          <a:prstGeom prst="rect">
            <a:avLst/>
          </a:prstGeom>
          <a:noFill/>
        </p:spPr>
        <p:txBody>
          <a:bodyPr wrap="square" lIns="0" tIns="0" rIns="0" bIns="0" rtlCol="0">
            <a:spAutoFit/>
          </a:bodyPr>
          <a:lstStyle/>
          <a:p>
            <a:r>
              <a:rPr lang="es-ES_tradnl" sz="900" b="1" dirty="0">
                <a:solidFill>
                  <a:srgbClr val="6C6D6C"/>
                </a:solidFill>
                <a:latin typeface="Calibri" charset="0"/>
                <a:cs typeface="Calibri" charset="0"/>
              </a:rPr>
              <a:t>GESTIÓN DE LA CADENA DE SUMINISTROS</a:t>
            </a:r>
          </a:p>
        </p:txBody>
      </p:sp>
      <p:sp>
        <p:nvSpPr>
          <p:cNvPr id="31" name="Rectángulo 30">
            <a:extLst>
              <a:ext uri="{FF2B5EF4-FFF2-40B4-BE49-F238E27FC236}">
                <a16:creationId xmlns:a16="http://schemas.microsoft.com/office/drawing/2014/main" id="{A4AA69DB-9732-0842-B02C-048CD02CCECB}"/>
              </a:ext>
            </a:extLst>
          </p:cNvPr>
          <p:cNvSpPr/>
          <p:nvPr/>
        </p:nvSpPr>
        <p:spPr>
          <a:xfrm>
            <a:off x="503239" y="2177570"/>
            <a:ext cx="3056852" cy="886397"/>
          </a:xfrm>
          <a:prstGeom prst="rect">
            <a:avLst/>
          </a:prstGeom>
        </p:spPr>
        <p:txBody>
          <a:bodyPr wrap="square" lIns="0" tIns="0" rIns="0" bIns="0">
            <a:spAutoFit/>
          </a:bodyPr>
          <a:lstStyle/>
          <a:p>
            <a:pPr>
              <a:lnSpc>
                <a:spcPct val="90000"/>
              </a:lnSpc>
            </a:pPr>
            <a:r>
              <a:rPr lang="es-PE" sz="3200" dirty="0">
                <a:latin typeface="Graphik-Medium" charset="0"/>
                <a:ea typeface="Graphik-Medium" charset="0"/>
                <a:cs typeface="Graphik-Medium" charset="0"/>
              </a:rPr>
              <a:t>GESTIÓN DE </a:t>
            </a:r>
            <a:r>
              <a:rPr lang="es-PE" sz="3200" b="1" dirty="0">
                <a:latin typeface="Graphik Bold" charset="0"/>
                <a:ea typeface="Graphik Bold" charset="0"/>
                <a:cs typeface="Graphik Bold" charset="0"/>
              </a:rPr>
              <a:t>INVENTARIOS</a:t>
            </a:r>
          </a:p>
        </p:txBody>
      </p:sp>
      <p:sp>
        <p:nvSpPr>
          <p:cNvPr id="32" name="Rectángulo 31">
            <a:extLst>
              <a:ext uri="{FF2B5EF4-FFF2-40B4-BE49-F238E27FC236}">
                <a16:creationId xmlns:a16="http://schemas.microsoft.com/office/drawing/2014/main" id="{E21779F4-B074-7243-8E9D-85AEB138431F}"/>
              </a:ext>
            </a:extLst>
          </p:cNvPr>
          <p:cNvSpPr/>
          <p:nvPr/>
        </p:nvSpPr>
        <p:spPr>
          <a:xfrm>
            <a:off x="503238" y="3219842"/>
            <a:ext cx="2845526" cy="420821"/>
          </a:xfrm>
          <a:prstGeom prst="rect">
            <a:avLst/>
          </a:prstGeom>
        </p:spPr>
        <p:txBody>
          <a:bodyPr wrap="square" lIns="0" tIns="0" rIns="0" bIns="0">
            <a:spAutoFit/>
          </a:bodyPr>
          <a:lstStyle/>
          <a:p>
            <a:pPr marL="177800" indent="-177800">
              <a:lnSpc>
                <a:spcPct val="120000"/>
              </a:lnSpc>
              <a:buClr>
                <a:srgbClr val="C42E91"/>
              </a:buClr>
              <a:buSzPct val="100000"/>
              <a:buFont typeface="Arial"/>
              <a:buChar char="•"/>
            </a:pPr>
            <a:r>
              <a:rPr lang="es-ES" sz="1200" dirty="0">
                <a:latin typeface="Graphik-Medium" charset="0"/>
              </a:rPr>
              <a:t>Gestión de inventarios</a:t>
            </a:r>
          </a:p>
          <a:p>
            <a:pPr marL="177800" indent="-177800">
              <a:lnSpc>
                <a:spcPct val="120000"/>
              </a:lnSpc>
              <a:buClr>
                <a:srgbClr val="C42E91"/>
              </a:buClr>
              <a:buSzPct val="100000"/>
              <a:buFont typeface="Arial"/>
              <a:buChar char="•"/>
            </a:pPr>
            <a:r>
              <a:rPr lang="es-ES" sz="1200" dirty="0">
                <a:latin typeface="Graphik-Medium" charset="0"/>
              </a:rPr>
              <a:t>Pareto – clasificación ABC</a:t>
            </a:r>
          </a:p>
        </p:txBody>
      </p:sp>
      <p:sp>
        <p:nvSpPr>
          <p:cNvPr id="33" name="CuadroTexto 32">
            <a:extLst>
              <a:ext uri="{FF2B5EF4-FFF2-40B4-BE49-F238E27FC236}">
                <a16:creationId xmlns:a16="http://schemas.microsoft.com/office/drawing/2014/main" id="{7251AC55-69DE-CD4B-968F-03DEAF4C8256}"/>
              </a:ext>
            </a:extLst>
          </p:cNvPr>
          <p:cNvSpPr txBox="1"/>
          <p:nvPr/>
        </p:nvSpPr>
        <p:spPr>
          <a:xfrm>
            <a:off x="743902" y="1819386"/>
            <a:ext cx="1457648" cy="307777"/>
          </a:xfrm>
          <a:prstGeom prst="rect">
            <a:avLst/>
          </a:prstGeom>
          <a:noFill/>
        </p:spPr>
        <p:txBody>
          <a:bodyPr wrap="square" lIns="0" tIns="0" rIns="0" bIns="0" rtlCol="0">
            <a:spAutoFit/>
          </a:bodyPr>
          <a:lstStyle/>
          <a:p>
            <a:r>
              <a:rPr lang="es-ES_tradnl" sz="2000" b="1" dirty="0">
                <a:solidFill>
                  <a:srgbClr val="C42E91"/>
                </a:solidFill>
                <a:latin typeface="Calibri" charset="0"/>
                <a:ea typeface="Calibri" charset="0"/>
                <a:cs typeface="Calibri" charset="0"/>
              </a:rPr>
              <a:t>TEMA 05</a:t>
            </a:r>
          </a:p>
        </p:txBody>
      </p:sp>
      <p:pic>
        <p:nvPicPr>
          <p:cNvPr id="34" name="Imagen 33">
            <a:extLst>
              <a:ext uri="{FF2B5EF4-FFF2-40B4-BE49-F238E27FC236}">
                <a16:creationId xmlns:a16="http://schemas.microsoft.com/office/drawing/2014/main" id="{A296411E-4C30-6D43-B875-8D5B02806194}"/>
              </a:ext>
            </a:extLst>
          </p:cNvPr>
          <p:cNvPicPr>
            <a:picLocks noChangeAspect="1"/>
          </p:cNvPicPr>
          <p:nvPr/>
        </p:nvPicPr>
        <p:blipFill>
          <a:blip r:embed="rId3"/>
          <a:stretch>
            <a:fillRect/>
          </a:stretch>
        </p:blipFill>
        <p:spPr>
          <a:xfrm>
            <a:off x="507464" y="1883411"/>
            <a:ext cx="166865" cy="170453"/>
          </a:xfrm>
          <a:prstGeom prst="rect">
            <a:avLst/>
          </a:prstGeom>
        </p:spPr>
      </p:pic>
      <p:pic>
        <p:nvPicPr>
          <p:cNvPr id="35" name="Imagen 34">
            <a:extLst>
              <a:ext uri="{FF2B5EF4-FFF2-40B4-BE49-F238E27FC236}">
                <a16:creationId xmlns:a16="http://schemas.microsoft.com/office/drawing/2014/main" id="{3CABEF94-25C6-A445-87F9-701EA0F5B3D8}"/>
              </a:ext>
            </a:extLst>
          </p:cNvPr>
          <p:cNvPicPr>
            <a:picLocks noChangeAspect="1"/>
          </p:cNvPicPr>
          <p:nvPr/>
        </p:nvPicPr>
        <p:blipFill>
          <a:blip r:embed="rId4"/>
          <a:stretch>
            <a:fillRect/>
          </a:stretch>
        </p:blipFill>
        <p:spPr>
          <a:xfrm>
            <a:off x="3742531" y="-9832"/>
            <a:ext cx="5410762" cy="5724832"/>
          </a:xfrm>
          <a:prstGeom prst="rect">
            <a:avLst/>
          </a:prstGeom>
        </p:spPr>
      </p:pic>
    </p:spTree>
    <p:extLst>
      <p:ext uri="{BB962C8B-B14F-4D97-AF65-F5344CB8AC3E}">
        <p14:creationId xmlns:p14="http://schemas.microsoft.com/office/powerpoint/2010/main" val="29626886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8" y="912813"/>
            <a:ext cx="7973753" cy="3770263"/>
          </a:xfrm>
          <a:prstGeom prst="rect">
            <a:avLst/>
          </a:prstGeom>
        </p:spPr>
        <p:txBody>
          <a:bodyPr vert="horz" wrap="square" lIns="0" tIns="0" rIns="0" bIns="0" rtlCol="0">
            <a:spAutoFit/>
          </a:bodyPr>
          <a:lstStyle/>
          <a:p>
            <a:pPr marL="11725">
              <a:spcAft>
                <a:spcPts val="600"/>
              </a:spcAft>
              <a:buSzPct val="100000"/>
              <a:tabLst>
                <a:tab pos="121285" algn="l"/>
              </a:tabLst>
            </a:pPr>
            <a:r>
              <a:rPr lang="es-ES" sz="1600" b="1" spc="-10" dirty="0">
                <a:solidFill>
                  <a:srgbClr val="262626"/>
                </a:solidFill>
                <a:cs typeface="Source Sans Pro"/>
              </a:rPr>
              <a:t>CÓMO MEDIMOS LA PRECISIÓN DEL INVENTARIO FÍSICO EN EL ALMACÉN</a:t>
            </a:r>
            <a:endParaRPr lang="es-PE" sz="1600" b="1" spc="-10" dirty="0">
              <a:solidFill>
                <a:srgbClr val="262626"/>
              </a:solidFill>
              <a:cs typeface="Source Sans Pro"/>
            </a:endParaRPr>
          </a:p>
          <a:p>
            <a:pPr marL="182563" indent="-171450">
              <a:buSzPct val="100000"/>
              <a:buFont typeface="Arial" panose="020B0604020202020204" pitchFamily="34" charset="0"/>
              <a:buChar char="•"/>
              <a:tabLst>
                <a:tab pos="120650" algn="l"/>
              </a:tabLst>
            </a:pPr>
            <a:r>
              <a:rPr lang="es-ES" sz="1600" spc="-10" dirty="0">
                <a:solidFill>
                  <a:srgbClr val="262626"/>
                </a:solidFill>
                <a:cs typeface="Source Sans Pro"/>
              </a:rPr>
              <a:t>El inventario físico debe ser preciso para apoyar en los procesos de planificación y ejecución. </a:t>
            </a:r>
            <a:r>
              <a:rPr lang="es-ES" sz="1600" b="1" spc="-10" dirty="0">
                <a:solidFill>
                  <a:srgbClr val="262626"/>
                </a:solidFill>
                <a:cs typeface="Source Sans Pro"/>
              </a:rPr>
              <a:t>La comparación es contra el sistema y el proceso se denomina conteo cíclico.</a:t>
            </a:r>
          </a:p>
          <a:p>
            <a:pPr marL="182563" indent="-171450">
              <a:buSzPct val="100000"/>
              <a:buFont typeface="Arial" panose="020B0604020202020204" pitchFamily="34" charset="0"/>
              <a:buChar char="•"/>
              <a:tabLst>
                <a:tab pos="120650" algn="l"/>
              </a:tabLst>
            </a:pPr>
            <a:endParaRPr lang="es-ES" sz="1600" spc="-10" dirty="0">
              <a:solidFill>
                <a:srgbClr val="262626"/>
              </a:solidFill>
              <a:cs typeface="Source Sans Pro"/>
            </a:endParaRPr>
          </a:p>
          <a:p>
            <a:pPr marL="182563" indent="-171450">
              <a:buSzPct val="100000"/>
              <a:buFont typeface="Arial" panose="020B0604020202020204" pitchFamily="34" charset="0"/>
              <a:buChar char="•"/>
              <a:tabLst>
                <a:tab pos="120650" algn="l"/>
              </a:tabLst>
            </a:pPr>
            <a:r>
              <a:rPr lang="es-ES" sz="1600" spc="-10" dirty="0">
                <a:solidFill>
                  <a:srgbClr val="262626"/>
                </a:solidFill>
                <a:cs typeface="Source Sans Pro"/>
              </a:rPr>
              <a:t>EL conteo cíclico consiste en contar todos los días una muestra comparando el sistema versus el inventario físico. El objetivo es acercarse lo más posible al 100 %.</a:t>
            </a:r>
          </a:p>
          <a:p>
            <a:pPr marL="182563" indent="-171450">
              <a:buSzPct val="100000"/>
              <a:buFont typeface="Arial" panose="020B0604020202020204" pitchFamily="34" charset="0"/>
              <a:buChar char="•"/>
              <a:tabLst>
                <a:tab pos="120650" algn="l"/>
              </a:tabLst>
            </a:pPr>
            <a:endParaRPr lang="es-ES" sz="1600" spc="-10" dirty="0">
              <a:solidFill>
                <a:srgbClr val="262626"/>
              </a:solidFill>
              <a:cs typeface="Source Sans Pro"/>
            </a:endParaRPr>
          </a:p>
          <a:p>
            <a:pPr marL="182563" indent="-171450">
              <a:buSzPct val="100000"/>
              <a:buFont typeface="Arial" panose="020B0604020202020204" pitchFamily="34" charset="0"/>
              <a:buChar char="•"/>
              <a:tabLst>
                <a:tab pos="120650" algn="l"/>
              </a:tabLst>
            </a:pPr>
            <a:r>
              <a:rPr lang="es-ES" sz="1600" spc="-10" dirty="0">
                <a:solidFill>
                  <a:srgbClr val="262626"/>
                </a:solidFill>
                <a:cs typeface="Source Sans Pro"/>
              </a:rPr>
              <a:t>El indicador se denomina ERI exactitud de los registros de inventario:</a:t>
            </a:r>
          </a:p>
          <a:p>
            <a:pPr marL="11725">
              <a:buSzPct val="100000"/>
              <a:tabLst>
                <a:tab pos="121285" algn="l"/>
              </a:tabLst>
            </a:pPr>
            <a:endParaRPr lang="es-ES" sz="1600" spc="-10" dirty="0">
              <a:solidFill>
                <a:srgbClr val="262626"/>
              </a:solidFill>
              <a:cs typeface="Source Sans Pro"/>
            </a:endParaRPr>
          </a:p>
          <a:p>
            <a:pPr marL="11725">
              <a:buSzPct val="100000"/>
              <a:tabLst>
                <a:tab pos="121285" algn="l"/>
              </a:tabLst>
            </a:pPr>
            <a:endParaRPr lang="es-ES" sz="1600" spc="-10" dirty="0">
              <a:solidFill>
                <a:srgbClr val="262626"/>
              </a:solidFill>
              <a:cs typeface="Source Sans Pro"/>
            </a:endParaRPr>
          </a:p>
          <a:p>
            <a:pPr marL="11725">
              <a:buSzPct val="100000"/>
              <a:tabLst>
                <a:tab pos="121285" algn="l"/>
              </a:tabLst>
            </a:pPr>
            <a:endParaRPr lang="es-ES" sz="1600" spc="-10" dirty="0">
              <a:solidFill>
                <a:srgbClr val="262626"/>
              </a:solidFill>
              <a:cs typeface="Source Sans Pro"/>
            </a:endParaRPr>
          </a:p>
          <a:p>
            <a:pPr marL="11725">
              <a:buSzPct val="100000"/>
              <a:tabLst>
                <a:tab pos="121285" algn="l"/>
              </a:tabLst>
            </a:pPr>
            <a:endParaRPr lang="es-ES" sz="1600" spc="-10" dirty="0">
              <a:solidFill>
                <a:srgbClr val="262626"/>
              </a:solidFill>
              <a:cs typeface="Source Sans Pro"/>
            </a:endParaRPr>
          </a:p>
          <a:p>
            <a:pPr marL="11725">
              <a:buSzPct val="100000"/>
              <a:tabLst>
                <a:tab pos="121285" algn="l"/>
              </a:tabLst>
            </a:pPr>
            <a:endParaRPr lang="es-ES" sz="1600" spc="-10" dirty="0">
              <a:solidFill>
                <a:srgbClr val="262626"/>
              </a:solidFill>
              <a:cs typeface="Source Sans Pro"/>
            </a:endParaRPr>
          </a:p>
          <a:p>
            <a:pPr marL="11725">
              <a:buSzPct val="100000"/>
              <a:tabLst>
                <a:tab pos="121285" algn="l"/>
              </a:tabLst>
            </a:pPr>
            <a:r>
              <a:rPr lang="es-ES" sz="1600" spc="-10" dirty="0">
                <a:solidFill>
                  <a:srgbClr val="EE4639"/>
                </a:solidFill>
                <a:cs typeface="Source Sans Pro"/>
              </a:rPr>
              <a:t>Por ejemplo, </a:t>
            </a:r>
            <a:r>
              <a:rPr lang="es-ES" sz="1600" spc="-10" dirty="0">
                <a:solidFill>
                  <a:srgbClr val="262626"/>
                </a:solidFill>
                <a:cs typeface="Source Sans Pro"/>
              </a:rPr>
              <a:t>si la muestra es contar 20 códigos en el almacén y 18 códigos coinciden con lo que registra el sistema con el inventario físico, entonces la fórmula y resultado es (18/20)*100 = 90 %</a:t>
            </a:r>
            <a:endParaRPr lang="es-PE" sz="1600" spc="-10" dirty="0">
              <a:solidFill>
                <a:srgbClr val="262626"/>
              </a:solidFill>
              <a:cs typeface="Source Sans Pro"/>
            </a:endParaRPr>
          </a:p>
        </p:txBody>
      </p:sp>
      <mc:AlternateContent xmlns:mc="http://schemas.openxmlformats.org/markup-compatibility/2006" xmlns:a14="http://schemas.microsoft.com/office/drawing/2010/main">
        <mc:Choice Requires="a14">
          <p:sp>
            <p:nvSpPr>
              <p:cNvPr id="6" name="CuadroTexto 5">
                <a:extLst>
                  <a:ext uri="{FF2B5EF4-FFF2-40B4-BE49-F238E27FC236}">
                    <a16:creationId xmlns:a16="http://schemas.microsoft.com/office/drawing/2014/main" id="{1B98C27C-CB95-069E-8520-C7F134065684}"/>
                  </a:ext>
                </a:extLst>
              </p:cNvPr>
              <p:cNvSpPr txBox="1"/>
              <p:nvPr/>
            </p:nvSpPr>
            <p:spPr>
              <a:xfrm>
                <a:off x="2983712" y="3242684"/>
                <a:ext cx="3176575" cy="538994"/>
              </a:xfrm>
              <a:prstGeom prst="rect">
                <a:avLst/>
              </a:prstGeom>
              <a:noFill/>
            </p:spPr>
            <p:txBody>
              <a:bodyPr wrap="none" lIns="0" tIns="0" rIns="0" bIns="0" rtlCol="0">
                <a:spAutoFit/>
              </a:bodyPr>
              <a:lstStyle/>
              <a:p>
                <a14:m>
                  <m:oMath xmlns:m="http://schemas.openxmlformats.org/officeDocument/2006/math">
                    <m:r>
                      <m:rPr>
                        <m:sty m:val="p"/>
                      </m:rPr>
                      <a:rPr lang="es-PE" sz="2400" i="0" smtClean="0">
                        <a:latin typeface="Cambria Math" panose="02040503050406030204" pitchFamily="18" charset="0"/>
                      </a:rPr>
                      <m:t>ERI</m:t>
                    </m:r>
                    <m:r>
                      <a:rPr lang="es-PE" sz="2400" i="0">
                        <a:latin typeface="Cambria Math" panose="02040503050406030204" pitchFamily="18" charset="0"/>
                      </a:rPr>
                      <m:t>=</m:t>
                    </m:r>
                    <m:f>
                      <m:fPr>
                        <m:ctrlPr>
                          <a:rPr lang="es-PE" sz="2400" i="1" smtClean="0">
                            <a:solidFill>
                              <a:schemeClr val="tx1"/>
                            </a:solidFill>
                            <a:latin typeface="Cambria Math" panose="02040503050406030204" pitchFamily="18" charset="0"/>
                          </a:rPr>
                        </m:ctrlPr>
                      </m:fPr>
                      <m:num>
                        <m:r>
                          <m:rPr>
                            <m:sty m:val="p"/>
                          </m:rPr>
                          <a:rPr lang="es-ES" sz="2400" b="0" i="0" smtClean="0">
                            <a:solidFill>
                              <a:schemeClr val="tx1"/>
                            </a:solidFill>
                            <a:latin typeface="Cambria Math" panose="02040503050406030204" pitchFamily="18" charset="0"/>
                          </a:rPr>
                          <m:t>Conteos</m:t>
                        </m:r>
                        <m:r>
                          <a:rPr lang="es-ES" sz="2400" b="0" i="0" smtClean="0">
                            <a:solidFill>
                              <a:schemeClr val="tx1"/>
                            </a:solidFill>
                            <a:latin typeface="Cambria Math" panose="02040503050406030204" pitchFamily="18" charset="0"/>
                          </a:rPr>
                          <m:t> </m:t>
                        </m:r>
                        <m:r>
                          <m:rPr>
                            <m:sty m:val="p"/>
                          </m:rPr>
                          <a:rPr lang="es-ES" sz="2400" b="0" i="0" smtClean="0">
                            <a:solidFill>
                              <a:schemeClr val="tx1"/>
                            </a:solidFill>
                            <a:latin typeface="Cambria Math" panose="02040503050406030204" pitchFamily="18" charset="0"/>
                          </a:rPr>
                          <m:t>buenos</m:t>
                        </m:r>
                      </m:num>
                      <m:den>
                        <m:r>
                          <m:rPr>
                            <m:sty m:val="p"/>
                          </m:rPr>
                          <a:rPr lang="es-ES" sz="2400" b="0" i="0" smtClean="0">
                            <a:solidFill>
                              <a:schemeClr val="tx1"/>
                            </a:solidFill>
                            <a:latin typeface="Cambria Math" panose="02040503050406030204" pitchFamily="18" charset="0"/>
                          </a:rPr>
                          <m:t>Total</m:t>
                        </m:r>
                        <m:r>
                          <a:rPr lang="es-ES" sz="2400" b="0" i="0" smtClean="0">
                            <a:solidFill>
                              <a:schemeClr val="tx1"/>
                            </a:solidFill>
                            <a:latin typeface="Cambria Math" panose="02040503050406030204" pitchFamily="18" charset="0"/>
                          </a:rPr>
                          <m:t> </m:t>
                        </m:r>
                        <m:r>
                          <m:rPr>
                            <m:sty m:val="p"/>
                          </m:rPr>
                          <a:rPr lang="es-ES" sz="2400" b="0" i="0" smtClean="0">
                            <a:solidFill>
                              <a:schemeClr val="tx1"/>
                            </a:solidFill>
                            <a:latin typeface="Cambria Math" panose="02040503050406030204" pitchFamily="18" charset="0"/>
                          </a:rPr>
                          <m:t>de</m:t>
                        </m:r>
                        <m:r>
                          <a:rPr lang="es-ES" sz="2400" b="0" i="0" smtClean="0">
                            <a:solidFill>
                              <a:schemeClr val="tx1"/>
                            </a:solidFill>
                            <a:latin typeface="Cambria Math" panose="02040503050406030204" pitchFamily="18" charset="0"/>
                          </a:rPr>
                          <m:t> </m:t>
                        </m:r>
                        <m:r>
                          <m:rPr>
                            <m:sty m:val="p"/>
                          </m:rPr>
                          <a:rPr lang="es-ES" sz="2400" b="0" i="0" smtClean="0">
                            <a:solidFill>
                              <a:schemeClr val="tx1"/>
                            </a:solidFill>
                            <a:latin typeface="Cambria Math" panose="02040503050406030204" pitchFamily="18" charset="0"/>
                          </a:rPr>
                          <m:t>conteos</m:t>
                        </m:r>
                      </m:den>
                    </m:f>
                  </m:oMath>
                </a14:m>
                <a:r>
                  <a:rPr lang="es-PE" sz="2400" dirty="0"/>
                  <a:t> x 100</a:t>
                </a:r>
              </a:p>
            </p:txBody>
          </p:sp>
        </mc:Choice>
        <mc:Fallback xmlns="">
          <p:sp>
            <p:nvSpPr>
              <p:cNvPr id="6" name="CuadroTexto 5">
                <a:extLst>
                  <a:ext uri="{FF2B5EF4-FFF2-40B4-BE49-F238E27FC236}">
                    <a16:creationId xmlns:a16="http://schemas.microsoft.com/office/drawing/2014/main" id="{1B98C27C-CB95-069E-8520-C7F134065684}"/>
                  </a:ext>
                </a:extLst>
              </p:cNvPr>
              <p:cNvSpPr txBox="1">
                <a:spLocks noRot="1" noChangeAspect="1" noMove="1" noResize="1" noEditPoints="1" noAdjustHandles="1" noChangeArrowheads="1" noChangeShapeType="1" noTextEdit="1"/>
              </p:cNvSpPr>
              <p:nvPr/>
            </p:nvSpPr>
            <p:spPr>
              <a:xfrm>
                <a:off x="2983712" y="3242684"/>
                <a:ext cx="3176575" cy="538994"/>
              </a:xfrm>
              <a:prstGeom prst="rect">
                <a:avLst/>
              </a:prstGeom>
              <a:blipFill>
                <a:blip r:embed="rId3"/>
                <a:stretch>
                  <a:fillRect l="-3175" t="-6977" r="-11111" b="-30233"/>
                </a:stretch>
              </a:blipFill>
            </p:spPr>
            <p:txBody>
              <a:bodyPr/>
              <a:lstStyle/>
              <a:p>
                <a:r>
                  <a:rPr lang="es-ES_tradnl">
                    <a:noFill/>
                  </a:rPr>
                  <a:t> </a:t>
                </a:r>
              </a:p>
            </p:txBody>
          </p:sp>
        </mc:Fallback>
      </mc:AlternateContent>
      <p:sp>
        <p:nvSpPr>
          <p:cNvPr id="7" name="Rectangle 5">
            <a:extLst>
              <a:ext uri="{FF2B5EF4-FFF2-40B4-BE49-F238E27FC236}">
                <a16:creationId xmlns:a16="http://schemas.microsoft.com/office/drawing/2014/main" id="{563526DA-988B-9A42-A08B-D0F6C7035BE7}"/>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5157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Imagen 34">
            <a:extLst>
              <a:ext uri="{FF2B5EF4-FFF2-40B4-BE49-F238E27FC236}">
                <a16:creationId xmlns:a16="http://schemas.microsoft.com/office/drawing/2014/main" id="{A260CB2C-B56C-0E45-B7DE-33B3DE3D14E0}"/>
              </a:ext>
            </a:extLst>
          </p:cNvPr>
          <p:cNvPicPr>
            <a:picLocks noChangeAspect="1"/>
          </p:cNvPicPr>
          <p:nvPr/>
        </p:nvPicPr>
        <p:blipFill>
          <a:blip r:embed="rId3"/>
          <a:stretch>
            <a:fillRect/>
          </a:stretch>
        </p:blipFill>
        <p:spPr>
          <a:xfrm>
            <a:off x="4751387" y="490208"/>
            <a:ext cx="3924299" cy="2264018"/>
          </a:xfrm>
          <a:prstGeom prst="rect">
            <a:avLst/>
          </a:prstGeom>
        </p:spPr>
      </p:pic>
      <p:pic>
        <p:nvPicPr>
          <p:cNvPr id="4" name="Imagen 3">
            <a:extLst>
              <a:ext uri="{FF2B5EF4-FFF2-40B4-BE49-F238E27FC236}">
                <a16:creationId xmlns:a16="http://schemas.microsoft.com/office/drawing/2014/main" id="{1C060973-2E13-6FF7-5B24-93B163269719}"/>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751386" y="2824185"/>
            <a:ext cx="3924301" cy="2409803"/>
          </a:xfrm>
          <a:prstGeom prst="rect">
            <a:avLst/>
          </a:prstGeom>
        </p:spPr>
      </p:pic>
      <p:sp>
        <p:nvSpPr>
          <p:cNvPr id="3" name="object 7"/>
          <p:cNvSpPr txBox="1"/>
          <p:nvPr/>
        </p:nvSpPr>
        <p:spPr>
          <a:xfrm>
            <a:off x="503238" y="912813"/>
            <a:ext cx="3635212" cy="246221"/>
          </a:xfrm>
          <a:prstGeom prst="rect">
            <a:avLst/>
          </a:prstGeom>
        </p:spPr>
        <p:txBody>
          <a:bodyPr vert="horz" wrap="square" lIns="0" tIns="0" rIns="0" bIns="0" rtlCol="0">
            <a:spAutoFit/>
          </a:bodyPr>
          <a:lstStyle/>
          <a:p>
            <a:pPr marL="11725">
              <a:buSzPct val="100000"/>
              <a:tabLst>
                <a:tab pos="121285" algn="l"/>
              </a:tabLst>
            </a:pPr>
            <a:r>
              <a:rPr lang="es-ES" sz="1600" b="1" spc="-10" dirty="0">
                <a:solidFill>
                  <a:srgbClr val="262626"/>
                </a:solidFill>
                <a:cs typeface="Source Sans Pro"/>
              </a:rPr>
              <a:t>PRINCIPIOS DENTRO DEL ALMACÉN</a:t>
            </a:r>
            <a:endParaRPr lang="es-PE" sz="1600" b="1" spc="-10" dirty="0">
              <a:solidFill>
                <a:srgbClr val="262626"/>
              </a:solidFill>
              <a:cs typeface="Source Sans Pro"/>
            </a:endParaRPr>
          </a:p>
        </p:txBody>
      </p:sp>
      <p:sp>
        <p:nvSpPr>
          <p:cNvPr id="6" name="Rectangle 5">
            <a:extLst>
              <a:ext uri="{FF2B5EF4-FFF2-40B4-BE49-F238E27FC236}">
                <a16:creationId xmlns:a16="http://schemas.microsoft.com/office/drawing/2014/main" id="{212F1CA9-9F5E-A748-BC2E-303F0BA21433}"/>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
        <p:nvSpPr>
          <p:cNvPr id="9" name="Rectángulo 8">
            <a:extLst>
              <a:ext uri="{FF2B5EF4-FFF2-40B4-BE49-F238E27FC236}">
                <a16:creationId xmlns:a16="http://schemas.microsoft.com/office/drawing/2014/main" id="{655A3DA9-950E-C246-89FB-B93EE4D55727}"/>
              </a:ext>
            </a:extLst>
          </p:cNvPr>
          <p:cNvSpPr/>
          <p:nvPr/>
        </p:nvSpPr>
        <p:spPr>
          <a:xfrm>
            <a:off x="793981" y="1286967"/>
            <a:ext cx="195985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Orden y limpieza.</a:t>
            </a:r>
          </a:p>
        </p:txBody>
      </p:sp>
      <p:cxnSp>
        <p:nvCxnSpPr>
          <p:cNvPr id="10" name="Conector recto 9">
            <a:extLst>
              <a:ext uri="{FF2B5EF4-FFF2-40B4-BE49-F238E27FC236}">
                <a16:creationId xmlns:a16="http://schemas.microsoft.com/office/drawing/2014/main" id="{A4B6E57F-98D7-4F42-8C2B-FF736F201FE3}"/>
              </a:ext>
            </a:extLst>
          </p:cNvPr>
          <p:cNvCxnSpPr>
            <a:cxnSpLocks/>
          </p:cNvCxnSpPr>
          <p:nvPr/>
        </p:nvCxnSpPr>
        <p:spPr>
          <a:xfrm>
            <a:off x="579579" y="1489837"/>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11" name="Rectángulo 10">
            <a:extLst>
              <a:ext uri="{FF2B5EF4-FFF2-40B4-BE49-F238E27FC236}">
                <a16:creationId xmlns:a16="http://schemas.microsoft.com/office/drawing/2014/main" id="{91CE0614-9D4B-8741-BFB3-9C47F3E9EFE9}"/>
              </a:ext>
            </a:extLst>
          </p:cNvPr>
          <p:cNvSpPr/>
          <p:nvPr/>
        </p:nvSpPr>
        <p:spPr>
          <a:xfrm>
            <a:off x="793981" y="1725433"/>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Operaciones seguras.</a:t>
            </a:r>
          </a:p>
        </p:txBody>
      </p:sp>
      <p:sp>
        <p:nvSpPr>
          <p:cNvPr id="12" name="Más 11">
            <a:extLst>
              <a:ext uri="{FF2B5EF4-FFF2-40B4-BE49-F238E27FC236}">
                <a16:creationId xmlns:a16="http://schemas.microsoft.com/office/drawing/2014/main" id="{DCAF531E-3759-8249-8562-08F2A85DA03C}"/>
              </a:ext>
            </a:extLst>
          </p:cNvPr>
          <p:cNvSpPr/>
          <p:nvPr/>
        </p:nvSpPr>
        <p:spPr>
          <a:xfrm>
            <a:off x="503237" y="1296739"/>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3" name="Más 12">
            <a:extLst>
              <a:ext uri="{FF2B5EF4-FFF2-40B4-BE49-F238E27FC236}">
                <a16:creationId xmlns:a16="http://schemas.microsoft.com/office/drawing/2014/main" id="{CFFE462A-6BA7-BE47-B937-D0A85EB78C0A}"/>
              </a:ext>
            </a:extLst>
          </p:cNvPr>
          <p:cNvSpPr/>
          <p:nvPr/>
        </p:nvSpPr>
        <p:spPr>
          <a:xfrm>
            <a:off x="503237" y="1736321"/>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14" name="Conector recto 13">
            <a:extLst>
              <a:ext uri="{FF2B5EF4-FFF2-40B4-BE49-F238E27FC236}">
                <a16:creationId xmlns:a16="http://schemas.microsoft.com/office/drawing/2014/main" id="{DCC95D5A-0579-C345-B3E2-26506CFD92E6}"/>
              </a:ext>
            </a:extLst>
          </p:cNvPr>
          <p:cNvCxnSpPr>
            <a:cxnSpLocks/>
          </p:cNvCxnSpPr>
          <p:nvPr/>
        </p:nvCxnSpPr>
        <p:spPr>
          <a:xfrm>
            <a:off x="579579" y="1895354"/>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15" name="Rectángulo 14">
            <a:extLst>
              <a:ext uri="{FF2B5EF4-FFF2-40B4-BE49-F238E27FC236}">
                <a16:creationId xmlns:a16="http://schemas.microsoft.com/office/drawing/2014/main" id="{FF20F2C6-46E8-E942-BEFD-46801D217187}"/>
              </a:ext>
            </a:extLst>
          </p:cNvPr>
          <p:cNvSpPr/>
          <p:nvPr/>
        </p:nvSpPr>
        <p:spPr>
          <a:xfrm>
            <a:off x="793981" y="2130950"/>
            <a:ext cx="1901512" cy="215444"/>
          </a:xfrm>
          <a:prstGeom prst="rect">
            <a:avLst/>
          </a:prstGeom>
        </p:spPr>
        <p:txBody>
          <a:bodyPr wrap="square" lIns="0" tIns="0" rIns="0" bIns="0">
            <a:spAutoFit/>
          </a:bodyPr>
          <a:lstStyle/>
          <a:p>
            <a:pPr marL="11725">
              <a:buSzPct val="100000"/>
              <a:tabLst>
                <a:tab pos="121285" algn="l"/>
              </a:tabLst>
            </a:pPr>
            <a:r>
              <a:rPr lang="es-ES" sz="1400" i="1" spc="-10" dirty="0" err="1">
                <a:solidFill>
                  <a:srgbClr val="262626"/>
                </a:solidFill>
                <a:cs typeface="Source Sans Pro"/>
              </a:rPr>
              <a:t>Layout</a:t>
            </a:r>
            <a:r>
              <a:rPr lang="es-ES" sz="1400" spc="-10" dirty="0">
                <a:solidFill>
                  <a:srgbClr val="262626"/>
                </a:solidFill>
                <a:cs typeface="Source Sans Pro"/>
              </a:rPr>
              <a:t> eficiente.</a:t>
            </a:r>
          </a:p>
        </p:txBody>
      </p:sp>
      <p:sp>
        <p:nvSpPr>
          <p:cNvPr id="16" name="Más 15">
            <a:extLst>
              <a:ext uri="{FF2B5EF4-FFF2-40B4-BE49-F238E27FC236}">
                <a16:creationId xmlns:a16="http://schemas.microsoft.com/office/drawing/2014/main" id="{47988943-09DF-974F-ADE7-7E0830EF9C91}"/>
              </a:ext>
            </a:extLst>
          </p:cNvPr>
          <p:cNvSpPr/>
          <p:nvPr/>
        </p:nvSpPr>
        <p:spPr>
          <a:xfrm>
            <a:off x="503237" y="2141838"/>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17" name="Conector recto 16">
            <a:extLst>
              <a:ext uri="{FF2B5EF4-FFF2-40B4-BE49-F238E27FC236}">
                <a16:creationId xmlns:a16="http://schemas.microsoft.com/office/drawing/2014/main" id="{835BEDB3-BE77-F548-9FBF-8670C1AB4668}"/>
              </a:ext>
            </a:extLst>
          </p:cNvPr>
          <p:cNvCxnSpPr>
            <a:cxnSpLocks/>
          </p:cNvCxnSpPr>
          <p:nvPr/>
        </p:nvCxnSpPr>
        <p:spPr>
          <a:xfrm>
            <a:off x="579579" y="2300871"/>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18" name="Rectángulo 17">
            <a:extLst>
              <a:ext uri="{FF2B5EF4-FFF2-40B4-BE49-F238E27FC236}">
                <a16:creationId xmlns:a16="http://schemas.microsoft.com/office/drawing/2014/main" id="{E22450B5-162E-0D4E-93BE-E40D3484B286}"/>
              </a:ext>
            </a:extLst>
          </p:cNvPr>
          <p:cNvSpPr/>
          <p:nvPr/>
        </p:nvSpPr>
        <p:spPr>
          <a:xfrm>
            <a:off x="793981" y="2536467"/>
            <a:ext cx="282386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Optimizar la capacidad y operaciones.</a:t>
            </a:r>
          </a:p>
        </p:txBody>
      </p:sp>
      <p:sp>
        <p:nvSpPr>
          <p:cNvPr id="19" name="Más 18">
            <a:extLst>
              <a:ext uri="{FF2B5EF4-FFF2-40B4-BE49-F238E27FC236}">
                <a16:creationId xmlns:a16="http://schemas.microsoft.com/office/drawing/2014/main" id="{FC9DE523-2231-1A49-8CE5-7907ACFC6895}"/>
              </a:ext>
            </a:extLst>
          </p:cNvPr>
          <p:cNvSpPr/>
          <p:nvPr/>
        </p:nvSpPr>
        <p:spPr>
          <a:xfrm>
            <a:off x="503237" y="2547355"/>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0" name="Conector recto 19">
            <a:extLst>
              <a:ext uri="{FF2B5EF4-FFF2-40B4-BE49-F238E27FC236}">
                <a16:creationId xmlns:a16="http://schemas.microsoft.com/office/drawing/2014/main" id="{0A405304-2E0C-F94A-A467-91E7D4D07CEE}"/>
              </a:ext>
            </a:extLst>
          </p:cNvPr>
          <p:cNvCxnSpPr>
            <a:cxnSpLocks/>
          </p:cNvCxnSpPr>
          <p:nvPr/>
        </p:nvCxnSpPr>
        <p:spPr>
          <a:xfrm>
            <a:off x="579579" y="2706387"/>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21" name="Rectángulo 20">
            <a:extLst>
              <a:ext uri="{FF2B5EF4-FFF2-40B4-BE49-F238E27FC236}">
                <a16:creationId xmlns:a16="http://schemas.microsoft.com/office/drawing/2014/main" id="{DD537DED-BE8C-AF43-9A1B-EF3BA867E664}"/>
              </a:ext>
            </a:extLst>
          </p:cNvPr>
          <p:cNvSpPr/>
          <p:nvPr/>
        </p:nvSpPr>
        <p:spPr>
          <a:xfrm>
            <a:off x="793981" y="2941983"/>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Mínimos recorridos.</a:t>
            </a:r>
          </a:p>
        </p:txBody>
      </p:sp>
      <p:sp>
        <p:nvSpPr>
          <p:cNvPr id="22" name="Más 21">
            <a:extLst>
              <a:ext uri="{FF2B5EF4-FFF2-40B4-BE49-F238E27FC236}">
                <a16:creationId xmlns:a16="http://schemas.microsoft.com/office/drawing/2014/main" id="{3C70ABE9-F7B6-B04D-910C-8011FBA8AC09}"/>
              </a:ext>
            </a:extLst>
          </p:cNvPr>
          <p:cNvSpPr/>
          <p:nvPr/>
        </p:nvSpPr>
        <p:spPr>
          <a:xfrm>
            <a:off x="503237" y="2952871"/>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3" name="Conector recto 22">
            <a:extLst>
              <a:ext uri="{FF2B5EF4-FFF2-40B4-BE49-F238E27FC236}">
                <a16:creationId xmlns:a16="http://schemas.microsoft.com/office/drawing/2014/main" id="{389D1892-1854-5D41-BD6C-89F639E89915}"/>
              </a:ext>
            </a:extLst>
          </p:cNvPr>
          <p:cNvCxnSpPr>
            <a:cxnSpLocks/>
          </p:cNvCxnSpPr>
          <p:nvPr/>
        </p:nvCxnSpPr>
        <p:spPr>
          <a:xfrm>
            <a:off x="579579" y="3103952"/>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24" name="Rectángulo 23">
            <a:extLst>
              <a:ext uri="{FF2B5EF4-FFF2-40B4-BE49-F238E27FC236}">
                <a16:creationId xmlns:a16="http://schemas.microsoft.com/office/drawing/2014/main" id="{E8B2EB46-D595-D34A-AE5E-5F31405A25BB}"/>
              </a:ext>
            </a:extLst>
          </p:cNvPr>
          <p:cNvSpPr/>
          <p:nvPr/>
        </p:nvSpPr>
        <p:spPr>
          <a:xfrm>
            <a:off x="793981" y="3339548"/>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Fácil acceso.</a:t>
            </a:r>
          </a:p>
        </p:txBody>
      </p:sp>
      <p:sp>
        <p:nvSpPr>
          <p:cNvPr id="25" name="Más 24">
            <a:extLst>
              <a:ext uri="{FF2B5EF4-FFF2-40B4-BE49-F238E27FC236}">
                <a16:creationId xmlns:a16="http://schemas.microsoft.com/office/drawing/2014/main" id="{EB14AEA9-209D-7D42-B94F-7660C96C3A10}"/>
              </a:ext>
            </a:extLst>
          </p:cNvPr>
          <p:cNvSpPr/>
          <p:nvPr/>
        </p:nvSpPr>
        <p:spPr>
          <a:xfrm>
            <a:off x="503237" y="3350436"/>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6" name="Conector recto 25">
            <a:extLst>
              <a:ext uri="{FF2B5EF4-FFF2-40B4-BE49-F238E27FC236}">
                <a16:creationId xmlns:a16="http://schemas.microsoft.com/office/drawing/2014/main" id="{2E7BF3B5-1A8C-6743-8677-06D90A6F61A7}"/>
              </a:ext>
            </a:extLst>
          </p:cNvPr>
          <p:cNvCxnSpPr>
            <a:cxnSpLocks/>
          </p:cNvCxnSpPr>
          <p:nvPr/>
        </p:nvCxnSpPr>
        <p:spPr>
          <a:xfrm>
            <a:off x="579579" y="3509469"/>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27" name="Rectángulo 26">
            <a:extLst>
              <a:ext uri="{FF2B5EF4-FFF2-40B4-BE49-F238E27FC236}">
                <a16:creationId xmlns:a16="http://schemas.microsoft.com/office/drawing/2014/main" id="{8643A61F-2957-FA42-A2F5-456C2F391646}"/>
              </a:ext>
            </a:extLst>
          </p:cNvPr>
          <p:cNvSpPr/>
          <p:nvPr/>
        </p:nvSpPr>
        <p:spPr>
          <a:xfrm>
            <a:off x="793980" y="3745065"/>
            <a:ext cx="2879515" cy="430887"/>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Registro inmediato de los movimientos de la mercadería.</a:t>
            </a:r>
            <a:endParaRPr lang="es-PE" sz="1400" spc="-10" dirty="0">
              <a:solidFill>
                <a:srgbClr val="262626"/>
              </a:solidFill>
              <a:cs typeface="Source Sans Pro"/>
            </a:endParaRPr>
          </a:p>
        </p:txBody>
      </p:sp>
      <p:sp>
        <p:nvSpPr>
          <p:cNvPr id="28" name="Más 27">
            <a:extLst>
              <a:ext uri="{FF2B5EF4-FFF2-40B4-BE49-F238E27FC236}">
                <a16:creationId xmlns:a16="http://schemas.microsoft.com/office/drawing/2014/main" id="{E792EE29-A258-C748-AF2D-EBB63427C95A}"/>
              </a:ext>
            </a:extLst>
          </p:cNvPr>
          <p:cNvSpPr/>
          <p:nvPr/>
        </p:nvSpPr>
        <p:spPr>
          <a:xfrm>
            <a:off x="503237" y="3755953"/>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Tree>
    <p:extLst>
      <p:ext uri="{BB962C8B-B14F-4D97-AF65-F5344CB8AC3E}">
        <p14:creationId xmlns:p14="http://schemas.microsoft.com/office/powerpoint/2010/main" val="3493756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7" y="1382247"/>
            <a:ext cx="1688162" cy="246221"/>
          </a:xfrm>
          <a:prstGeom prst="rect">
            <a:avLst/>
          </a:prstGeom>
        </p:spPr>
        <p:txBody>
          <a:bodyPr vert="horz" wrap="square" lIns="0" tIns="0" rIns="0" bIns="0" rtlCol="0">
            <a:spAutoFit/>
          </a:bodyPr>
          <a:lstStyle/>
          <a:p>
            <a:pPr marL="11725">
              <a:buSzPct val="100000"/>
              <a:tabLst>
                <a:tab pos="121285" algn="l"/>
              </a:tabLst>
            </a:pPr>
            <a:r>
              <a:rPr lang="es-ES" sz="1600" b="1" spc="-10" dirty="0">
                <a:solidFill>
                  <a:srgbClr val="262626"/>
                </a:solidFill>
                <a:cs typeface="Source Sans Pro"/>
              </a:rPr>
              <a:t>CARACTERÍSTICAS</a:t>
            </a:r>
            <a:endParaRPr lang="es-ES" sz="1600" spc="-10" dirty="0">
              <a:solidFill>
                <a:srgbClr val="262626"/>
              </a:solidFill>
              <a:cs typeface="Source Sans Pro"/>
            </a:endParaRPr>
          </a:p>
        </p:txBody>
      </p:sp>
      <p:grpSp>
        <p:nvGrpSpPr>
          <p:cNvPr id="2" name="Grupo 1">
            <a:extLst>
              <a:ext uri="{FF2B5EF4-FFF2-40B4-BE49-F238E27FC236}">
                <a16:creationId xmlns:a16="http://schemas.microsoft.com/office/drawing/2014/main" id="{974D74E4-BD6A-054E-BB53-95330469027E}"/>
              </a:ext>
            </a:extLst>
          </p:cNvPr>
          <p:cNvGrpSpPr/>
          <p:nvPr/>
        </p:nvGrpSpPr>
        <p:grpSpPr>
          <a:xfrm>
            <a:off x="6091182" y="1736838"/>
            <a:ext cx="2204799" cy="3371104"/>
            <a:chOff x="5829840" y="1437061"/>
            <a:chExt cx="2425761" cy="3708951"/>
          </a:xfrm>
        </p:grpSpPr>
        <p:pic>
          <p:nvPicPr>
            <p:cNvPr id="23" name="Imagen 22">
              <a:extLst>
                <a:ext uri="{FF2B5EF4-FFF2-40B4-BE49-F238E27FC236}">
                  <a16:creationId xmlns:a16="http://schemas.microsoft.com/office/drawing/2014/main" id="{DAC45DB4-13A9-CA9C-2376-E0215145ABF5}"/>
                </a:ext>
              </a:extLst>
            </p:cNvPr>
            <p:cNvPicPr>
              <a:picLocks noChangeAspect="1"/>
            </p:cNvPicPr>
            <p:nvPr/>
          </p:nvPicPr>
          <p:blipFill>
            <a:blip r:embed="rId3"/>
            <a:stretch>
              <a:fillRect/>
            </a:stretch>
          </p:blipFill>
          <p:spPr>
            <a:xfrm>
              <a:off x="5829840" y="1437061"/>
              <a:ext cx="2425761" cy="2017424"/>
            </a:xfrm>
            <a:prstGeom prst="rect">
              <a:avLst/>
            </a:prstGeom>
          </p:spPr>
        </p:pic>
        <p:pic>
          <p:nvPicPr>
            <p:cNvPr id="24" name="Imagen 23">
              <a:extLst>
                <a:ext uri="{FF2B5EF4-FFF2-40B4-BE49-F238E27FC236}">
                  <a16:creationId xmlns:a16="http://schemas.microsoft.com/office/drawing/2014/main" id="{8F1975B1-BD06-8268-FD29-DBD1D1B6E7C5}"/>
                </a:ext>
              </a:extLst>
            </p:cNvPr>
            <p:cNvPicPr>
              <a:picLocks noChangeAspect="1"/>
            </p:cNvPicPr>
            <p:nvPr/>
          </p:nvPicPr>
          <p:blipFill>
            <a:blip r:embed="rId4"/>
            <a:stretch>
              <a:fillRect/>
            </a:stretch>
          </p:blipFill>
          <p:spPr>
            <a:xfrm>
              <a:off x="5829840" y="3529849"/>
              <a:ext cx="2425761" cy="1616163"/>
            </a:xfrm>
            <a:prstGeom prst="rect">
              <a:avLst/>
            </a:prstGeom>
          </p:spPr>
        </p:pic>
      </p:grpSp>
      <p:sp>
        <p:nvSpPr>
          <p:cNvPr id="19" name="Rectangle 5">
            <a:extLst>
              <a:ext uri="{FF2B5EF4-FFF2-40B4-BE49-F238E27FC236}">
                <a16:creationId xmlns:a16="http://schemas.microsoft.com/office/drawing/2014/main" id="{F69E2110-F75B-B747-A080-7F326E2A29CB}"/>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20" name="Grupo 19">
            <a:extLst>
              <a:ext uri="{FF2B5EF4-FFF2-40B4-BE49-F238E27FC236}">
                <a16:creationId xmlns:a16="http://schemas.microsoft.com/office/drawing/2014/main" id="{2371624F-D10D-E643-8486-70D2A9E2DC42}"/>
              </a:ext>
            </a:extLst>
          </p:cNvPr>
          <p:cNvGrpSpPr/>
          <p:nvPr/>
        </p:nvGrpSpPr>
        <p:grpSpPr>
          <a:xfrm>
            <a:off x="326977" y="917244"/>
            <a:ext cx="3306769" cy="394721"/>
            <a:chOff x="287221" y="917244"/>
            <a:chExt cx="3888143" cy="500394"/>
          </a:xfrm>
        </p:grpSpPr>
        <p:sp>
          <p:nvSpPr>
            <p:cNvPr id="21" name="Rectángulo redondeado 20">
              <a:extLst>
                <a:ext uri="{FF2B5EF4-FFF2-40B4-BE49-F238E27FC236}">
                  <a16:creationId xmlns:a16="http://schemas.microsoft.com/office/drawing/2014/main" id="{C37FAB26-7FF7-8D41-84DC-57E35C916765}"/>
                </a:ext>
              </a:extLst>
            </p:cNvPr>
            <p:cNvSpPr/>
            <p:nvPr/>
          </p:nvSpPr>
          <p:spPr>
            <a:xfrm>
              <a:off x="503236" y="917244"/>
              <a:ext cx="3672128"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tabLst>
                  <a:tab pos="569913" algn="l"/>
                </a:tabLst>
              </a:pPr>
              <a:r>
                <a:rPr lang="es-ES_tradnl" sz="1400" b="1" dirty="0">
                  <a:latin typeface="Calibri" charset="0"/>
                  <a:cs typeface="Calibri" charset="0"/>
                </a:rPr>
                <a:t>INVENTARIO CONTABLE EN LIBROS</a:t>
              </a:r>
            </a:p>
          </p:txBody>
        </p:sp>
        <p:grpSp>
          <p:nvGrpSpPr>
            <p:cNvPr id="22" name="Agrupar 14">
              <a:extLst>
                <a:ext uri="{FF2B5EF4-FFF2-40B4-BE49-F238E27FC236}">
                  <a16:creationId xmlns:a16="http://schemas.microsoft.com/office/drawing/2014/main" id="{D9683D75-3B36-024C-B209-69E678F0A675}"/>
                </a:ext>
              </a:extLst>
            </p:cNvPr>
            <p:cNvGrpSpPr/>
            <p:nvPr/>
          </p:nvGrpSpPr>
          <p:grpSpPr>
            <a:xfrm>
              <a:off x="287221" y="965530"/>
              <a:ext cx="459474" cy="403823"/>
              <a:chOff x="5892512" y="2805541"/>
              <a:chExt cx="459474" cy="403823"/>
            </a:xfrm>
          </p:grpSpPr>
          <p:sp>
            <p:nvSpPr>
              <p:cNvPr id="25" name="Elipse 24">
                <a:extLst>
                  <a:ext uri="{FF2B5EF4-FFF2-40B4-BE49-F238E27FC236}">
                    <a16:creationId xmlns:a16="http://schemas.microsoft.com/office/drawing/2014/main" id="{37409A56-2B80-E24F-B911-F475D194873C}"/>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6" name="Elipse 25">
                <a:extLst>
                  <a:ext uri="{FF2B5EF4-FFF2-40B4-BE49-F238E27FC236}">
                    <a16:creationId xmlns:a16="http://schemas.microsoft.com/office/drawing/2014/main" id="{104A7ED1-9BF3-3F48-AA34-9D3DDFBB4FA4}"/>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7" name="Triángulo 26">
                <a:extLst>
                  <a:ext uri="{FF2B5EF4-FFF2-40B4-BE49-F238E27FC236}">
                    <a16:creationId xmlns:a16="http://schemas.microsoft.com/office/drawing/2014/main" id="{ACE50AD7-CE6C-B44E-91C4-9DE195AB10E3}"/>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sp>
        <p:nvSpPr>
          <p:cNvPr id="28" name="Rectángulo redondeado 27">
            <a:extLst>
              <a:ext uri="{FF2B5EF4-FFF2-40B4-BE49-F238E27FC236}">
                <a16:creationId xmlns:a16="http://schemas.microsoft.com/office/drawing/2014/main" id="{839BF98B-C9A0-2745-BFFA-5B85B4C5F42A}"/>
              </a:ext>
            </a:extLst>
          </p:cNvPr>
          <p:cNvSpPr/>
          <p:nvPr/>
        </p:nvSpPr>
        <p:spPr>
          <a:xfrm>
            <a:off x="1073562" y="1736838"/>
            <a:ext cx="4628274" cy="1015664"/>
          </a:xfrm>
          <a:prstGeom prst="roundRect">
            <a:avLst>
              <a:gd name="adj" fmla="val 11459"/>
            </a:avLst>
          </a:prstGeom>
          <a:solidFill>
            <a:srgbClr val="E3DCED"/>
          </a:solidFill>
          <a:ln w="3810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lIns="468000" tIns="72000" rIns="36000" rtlCol="0" anchor="t"/>
          <a:lstStyle/>
          <a:p>
            <a:pPr marL="4763">
              <a:lnSpc>
                <a:spcPts val="1580"/>
              </a:lnSpc>
            </a:pPr>
            <a:r>
              <a:rPr lang="es-ES_tradnl" sz="1300" b="1" dirty="0">
                <a:solidFill>
                  <a:srgbClr val="7150A0"/>
                </a:solidFill>
                <a:latin typeface="Calibri" charset="0"/>
                <a:cs typeface="Calibri" charset="0"/>
              </a:rPr>
              <a:t>REGISTRAR LA INFORMACIÓN</a:t>
            </a:r>
          </a:p>
          <a:p>
            <a:pPr>
              <a:lnSpc>
                <a:spcPts val="1580"/>
              </a:lnSpc>
            </a:pPr>
            <a:r>
              <a:rPr lang="es-ES" sz="1300" dirty="0">
                <a:solidFill>
                  <a:schemeClr val="tx1"/>
                </a:solidFill>
                <a:latin typeface="Calibri" charset="0"/>
                <a:cs typeface="Calibri" charset="0"/>
              </a:rPr>
              <a:t>Inspeccionar y registrar las entradas y salidas de mercancías en la empresa y recabar la información resultante de forma escrita y en el sistema ERP.</a:t>
            </a:r>
            <a:endParaRPr lang="es-ES_tradnl" sz="1300" dirty="0">
              <a:solidFill>
                <a:schemeClr val="tx1"/>
              </a:solidFill>
              <a:latin typeface="Calibri" charset="0"/>
              <a:cs typeface="Calibri" charset="0"/>
            </a:endParaRPr>
          </a:p>
        </p:txBody>
      </p:sp>
      <p:sp>
        <p:nvSpPr>
          <p:cNvPr id="29" name="Acorde 5">
            <a:extLst>
              <a:ext uri="{FF2B5EF4-FFF2-40B4-BE49-F238E27FC236}">
                <a16:creationId xmlns:a16="http://schemas.microsoft.com/office/drawing/2014/main" id="{3881C461-3AED-BB47-9DB6-803EE373DFF2}"/>
              </a:ext>
            </a:extLst>
          </p:cNvPr>
          <p:cNvSpPr/>
          <p:nvPr/>
        </p:nvSpPr>
        <p:spPr>
          <a:xfrm rot="12600000">
            <a:off x="802770" y="1940243"/>
            <a:ext cx="673990" cy="654822"/>
          </a:xfrm>
          <a:prstGeom prst="chord">
            <a:avLst>
              <a:gd name="adj1" fmla="val 2700000"/>
              <a:gd name="adj2" fmla="val 15233344"/>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charset="0"/>
              <a:ea typeface="Calibri" charset="0"/>
              <a:cs typeface="Calibri" charset="0"/>
            </a:endParaRPr>
          </a:p>
        </p:txBody>
      </p:sp>
      <p:sp>
        <p:nvSpPr>
          <p:cNvPr id="30" name="CuadroTexto 29">
            <a:extLst>
              <a:ext uri="{FF2B5EF4-FFF2-40B4-BE49-F238E27FC236}">
                <a16:creationId xmlns:a16="http://schemas.microsoft.com/office/drawing/2014/main" id="{813F4ACA-5F09-C545-BC04-C4FF9DEE5323}"/>
              </a:ext>
            </a:extLst>
          </p:cNvPr>
          <p:cNvSpPr txBox="1"/>
          <p:nvPr/>
        </p:nvSpPr>
        <p:spPr>
          <a:xfrm>
            <a:off x="1005571" y="1926201"/>
            <a:ext cx="370681" cy="646331"/>
          </a:xfrm>
          <a:prstGeom prst="rect">
            <a:avLst/>
          </a:prstGeom>
          <a:noFill/>
        </p:spPr>
        <p:txBody>
          <a:bodyPr wrap="square" rtlCol="0">
            <a:spAutoFit/>
          </a:bodyPr>
          <a:lstStyle/>
          <a:p>
            <a:r>
              <a:rPr lang="es-ES_tradnl" sz="3600" b="1" dirty="0">
                <a:solidFill>
                  <a:schemeClr val="bg1"/>
                </a:solidFill>
                <a:latin typeface="Calibri" charset="0"/>
                <a:ea typeface="Calibri" charset="0"/>
                <a:cs typeface="Calibri" charset="0"/>
              </a:rPr>
              <a:t>1</a:t>
            </a:r>
          </a:p>
        </p:txBody>
      </p:sp>
      <p:sp>
        <p:nvSpPr>
          <p:cNvPr id="31" name="Rectángulo redondeado 30">
            <a:extLst>
              <a:ext uri="{FF2B5EF4-FFF2-40B4-BE49-F238E27FC236}">
                <a16:creationId xmlns:a16="http://schemas.microsoft.com/office/drawing/2014/main" id="{63CA064F-8EBD-8242-8800-D2BD2B41ED0A}"/>
              </a:ext>
            </a:extLst>
          </p:cNvPr>
          <p:cNvSpPr/>
          <p:nvPr/>
        </p:nvSpPr>
        <p:spPr>
          <a:xfrm>
            <a:off x="1073561" y="2863093"/>
            <a:ext cx="4628273" cy="1015664"/>
          </a:xfrm>
          <a:prstGeom prst="roundRect">
            <a:avLst>
              <a:gd name="adj" fmla="val 11459"/>
            </a:avLst>
          </a:prstGeom>
          <a:solidFill>
            <a:srgbClr val="FFD7C1"/>
          </a:solidFill>
          <a:ln w="38100">
            <a:solidFill>
              <a:srgbClr val="FE7828"/>
            </a:solidFill>
          </a:ln>
        </p:spPr>
        <p:style>
          <a:lnRef idx="2">
            <a:schemeClr val="accent1">
              <a:shade val="50000"/>
            </a:schemeClr>
          </a:lnRef>
          <a:fillRef idx="1">
            <a:schemeClr val="accent1"/>
          </a:fillRef>
          <a:effectRef idx="0">
            <a:schemeClr val="accent1"/>
          </a:effectRef>
          <a:fontRef idx="minor">
            <a:schemeClr val="lt1"/>
          </a:fontRef>
        </p:style>
        <p:txBody>
          <a:bodyPr lIns="468000" tIns="72000" rIns="36000" rtlCol="0" anchor="t"/>
          <a:lstStyle/>
          <a:p>
            <a:pPr>
              <a:lnSpc>
                <a:spcPts val="1580"/>
              </a:lnSpc>
            </a:pPr>
            <a:r>
              <a:rPr lang="es-ES_tradnl" sz="1300" b="1" dirty="0">
                <a:solidFill>
                  <a:srgbClr val="FE7828"/>
                </a:solidFill>
                <a:latin typeface="Calibri" charset="0"/>
                <a:cs typeface="Calibri" charset="0"/>
              </a:rPr>
              <a:t>DESCRIPCIÓN DETALLADA DEL REGISTRO</a:t>
            </a:r>
          </a:p>
          <a:p>
            <a:pPr marL="4763">
              <a:lnSpc>
                <a:spcPts val="1580"/>
              </a:lnSpc>
            </a:pPr>
            <a:r>
              <a:rPr lang="es-ES" sz="1300" dirty="0">
                <a:solidFill>
                  <a:schemeClr val="tx1"/>
                </a:solidFill>
                <a:latin typeface="Calibri" charset="0"/>
                <a:cs typeface="Calibri" charset="0"/>
              </a:rPr>
              <a:t>Describir y registrar de forma clara y precisa cada uno de los bienes que forman parte de los inventarios que se están ingresando al almacén.</a:t>
            </a:r>
            <a:endParaRPr lang="es-ES_tradnl" sz="1300" dirty="0">
              <a:solidFill>
                <a:schemeClr val="tx1"/>
              </a:solidFill>
              <a:latin typeface="Calibri" charset="0"/>
              <a:cs typeface="Calibri" charset="0"/>
            </a:endParaRPr>
          </a:p>
        </p:txBody>
      </p:sp>
      <p:sp>
        <p:nvSpPr>
          <p:cNvPr id="32" name="Acorde 5">
            <a:extLst>
              <a:ext uri="{FF2B5EF4-FFF2-40B4-BE49-F238E27FC236}">
                <a16:creationId xmlns:a16="http://schemas.microsoft.com/office/drawing/2014/main" id="{BF38DB5E-B119-1342-9525-EDAAA4DC74F8}"/>
              </a:ext>
            </a:extLst>
          </p:cNvPr>
          <p:cNvSpPr/>
          <p:nvPr/>
        </p:nvSpPr>
        <p:spPr>
          <a:xfrm rot="12600000">
            <a:off x="802770" y="3066498"/>
            <a:ext cx="673990" cy="654822"/>
          </a:xfrm>
          <a:prstGeom prst="chord">
            <a:avLst>
              <a:gd name="adj1" fmla="val 2700000"/>
              <a:gd name="adj2" fmla="val 15233344"/>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charset="0"/>
              <a:ea typeface="Calibri" charset="0"/>
              <a:cs typeface="Calibri" charset="0"/>
            </a:endParaRPr>
          </a:p>
        </p:txBody>
      </p:sp>
      <p:sp>
        <p:nvSpPr>
          <p:cNvPr id="33" name="CuadroTexto 32">
            <a:extLst>
              <a:ext uri="{FF2B5EF4-FFF2-40B4-BE49-F238E27FC236}">
                <a16:creationId xmlns:a16="http://schemas.microsoft.com/office/drawing/2014/main" id="{4E37B5D9-8D07-9A42-B1AB-D82A97D10EDD}"/>
              </a:ext>
            </a:extLst>
          </p:cNvPr>
          <p:cNvSpPr txBox="1"/>
          <p:nvPr/>
        </p:nvSpPr>
        <p:spPr>
          <a:xfrm>
            <a:off x="1005571" y="3052456"/>
            <a:ext cx="370681" cy="646331"/>
          </a:xfrm>
          <a:prstGeom prst="rect">
            <a:avLst/>
          </a:prstGeom>
          <a:noFill/>
        </p:spPr>
        <p:txBody>
          <a:bodyPr wrap="square" rtlCol="0">
            <a:spAutoFit/>
          </a:bodyPr>
          <a:lstStyle/>
          <a:p>
            <a:r>
              <a:rPr lang="es-ES_tradnl" sz="3600" b="1" dirty="0">
                <a:solidFill>
                  <a:schemeClr val="bg1"/>
                </a:solidFill>
                <a:latin typeface="Calibri" charset="0"/>
                <a:ea typeface="Calibri" charset="0"/>
                <a:cs typeface="Calibri" charset="0"/>
              </a:rPr>
              <a:t>2</a:t>
            </a:r>
          </a:p>
        </p:txBody>
      </p:sp>
      <p:sp>
        <p:nvSpPr>
          <p:cNvPr id="34" name="Rectángulo redondeado 33">
            <a:extLst>
              <a:ext uri="{FF2B5EF4-FFF2-40B4-BE49-F238E27FC236}">
                <a16:creationId xmlns:a16="http://schemas.microsoft.com/office/drawing/2014/main" id="{E4FF30FA-DF3D-1B48-975D-B244D5CCD44A}"/>
              </a:ext>
            </a:extLst>
          </p:cNvPr>
          <p:cNvSpPr/>
          <p:nvPr/>
        </p:nvSpPr>
        <p:spPr>
          <a:xfrm>
            <a:off x="1073561" y="3990348"/>
            <a:ext cx="4628273" cy="1117594"/>
          </a:xfrm>
          <a:prstGeom prst="roundRect">
            <a:avLst>
              <a:gd name="adj" fmla="val 11459"/>
            </a:avLst>
          </a:prstGeom>
          <a:solidFill>
            <a:srgbClr val="D1EFF4"/>
          </a:solidFill>
          <a:ln w="38100">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lIns="468000" tIns="180000" rIns="36000" rtlCol="0" anchor="t"/>
          <a:lstStyle/>
          <a:p>
            <a:pPr>
              <a:lnSpc>
                <a:spcPts val="1580"/>
              </a:lnSpc>
            </a:pPr>
            <a:r>
              <a:rPr lang="es-ES_tradnl" sz="1300" b="1" dirty="0">
                <a:solidFill>
                  <a:srgbClr val="00B1C2"/>
                </a:solidFill>
                <a:latin typeface="Calibri" charset="0"/>
                <a:cs typeface="Calibri" charset="0"/>
              </a:rPr>
              <a:t>INVENTARIO VALORIZADO</a:t>
            </a:r>
          </a:p>
          <a:p>
            <a:pPr marL="4763">
              <a:lnSpc>
                <a:spcPts val="1580"/>
              </a:lnSpc>
            </a:pPr>
            <a:r>
              <a:rPr lang="es-ES_tradnl" sz="1300" dirty="0">
                <a:solidFill>
                  <a:schemeClr val="tx1"/>
                </a:solidFill>
                <a:latin typeface="Calibri" charset="0"/>
                <a:cs typeface="Calibri" charset="0"/>
              </a:rPr>
              <a:t>Al momento del registro su valor monetario es registrado en la unidad respectiva y este valor se mantiene en el almacén.</a:t>
            </a:r>
          </a:p>
        </p:txBody>
      </p:sp>
      <p:sp>
        <p:nvSpPr>
          <p:cNvPr id="35" name="Acorde 5">
            <a:extLst>
              <a:ext uri="{FF2B5EF4-FFF2-40B4-BE49-F238E27FC236}">
                <a16:creationId xmlns:a16="http://schemas.microsoft.com/office/drawing/2014/main" id="{3FEF82E7-E2F0-9F42-B692-358F81C6BE36}"/>
              </a:ext>
            </a:extLst>
          </p:cNvPr>
          <p:cNvSpPr/>
          <p:nvPr/>
        </p:nvSpPr>
        <p:spPr>
          <a:xfrm rot="12600000">
            <a:off x="802770" y="4237337"/>
            <a:ext cx="673990" cy="654822"/>
          </a:xfrm>
          <a:prstGeom prst="chord">
            <a:avLst>
              <a:gd name="adj1" fmla="val 2700000"/>
              <a:gd name="adj2" fmla="val 15233344"/>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charset="0"/>
              <a:ea typeface="Calibri" charset="0"/>
              <a:cs typeface="Calibri" charset="0"/>
            </a:endParaRPr>
          </a:p>
        </p:txBody>
      </p:sp>
      <p:sp>
        <p:nvSpPr>
          <p:cNvPr id="36" name="CuadroTexto 35">
            <a:extLst>
              <a:ext uri="{FF2B5EF4-FFF2-40B4-BE49-F238E27FC236}">
                <a16:creationId xmlns:a16="http://schemas.microsoft.com/office/drawing/2014/main" id="{8C128D11-C263-EF4A-86BF-F778EB998963}"/>
              </a:ext>
            </a:extLst>
          </p:cNvPr>
          <p:cNvSpPr txBox="1"/>
          <p:nvPr/>
        </p:nvSpPr>
        <p:spPr>
          <a:xfrm>
            <a:off x="1005571" y="4223295"/>
            <a:ext cx="370681" cy="646331"/>
          </a:xfrm>
          <a:prstGeom prst="rect">
            <a:avLst/>
          </a:prstGeom>
          <a:noFill/>
        </p:spPr>
        <p:txBody>
          <a:bodyPr wrap="square" rtlCol="0">
            <a:spAutoFit/>
          </a:bodyPr>
          <a:lstStyle/>
          <a:p>
            <a:r>
              <a:rPr lang="es-ES_tradnl" sz="3600" b="1" dirty="0">
                <a:solidFill>
                  <a:schemeClr val="bg1"/>
                </a:solidFill>
                <a:latin typeface="Calibri" charset="0"/>
                <a:ea typeface="Calibri" charset="0"/>
                <a:cs typeface="Calibri" charset="0"/>
              </a:rPr>
              <a:t>3</a:t>
            </a:r>
          </a:p>
        </p:txBody>
      </p:sp>
    </p:spTree>
    <p:extLst>
      <p:ext uri="{BB962C8B-B14F-4D97-AF65-F5344CB8AC3E}">
        <p14:creationId xmlns:p14="http://schemas.microsoft.com/office/powerpoint/2010/main" val="3353984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00FECDD-3F65-624A-9DF2-88DB99088EE8}"/>
              </a:ext>
            </a:extLst>
          </p:cNvPr>
          <p:cNvSpPr/>
          <p:nvPr/>
        </p:nvSpPr>
        <p:spPr>
          <a:xfrm>
            <a:off x="503238" y="912813"/>
            <a:ext cx="8172450" cy="432117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3" name="object 7"/>
          <p:cNvSpPr txBox="1"/>
          <p:nvPr/>
        </p:nvSpPr>
        <p:spPr>
          <a:xfrm>
            <a:off x="574121" y="943226"/>
            <a:ext cx="3889375" cy="184666"/>
          </a:xfrm>
          <a:prstGeom prst="rect">
            <a:avLst/>
          </a:prstGeom>
        </p:spPr>
        <p:txBody>
          <a:bodyPr vert="horz" wrap="square" lIns="0" tIns="0" rIns="0" bIns="0" rtlCol="0">
            <a:spAutoFit/>
          </a:bodyPr>
          <a:lstStyle/>
          <a:p>
            <a:pPr marL="11725">
              <a:buSzPct val="100000"/>
              <a:tabLst>
                <a:tab pos="121285" algn="l"/>
              </a:tabLst>
            </a:pPr>
            <a:r>
              <a:rPr lang="es-ES" sz="1200" b="1" spc="-10" dirty="0">
                <a:solidFill>
                  <a:srgbClr val="262626"/>
                </a:solidFill>
                <a:cs typeface="Source Sans Pro"/>
              </a:rPr>
              <a:t>EL INVENTARIO ES UN ACTIVO CORRIENTE</a:t>
            </a:r>
            <a:endParaRPr lang="es-PE" sz="1200" spc="-10" dirty="0">
              <a:solidFill>
                <a:srgbClr val="262626"/>
              </a:solidFill>
              <a:cs typeface="Source Sans Pro"/>
            </a:endParaRPr>
          </a:p>
        </p:txBody>
      </p:sp>
      <p:sp>
        <p:nvSpPr>
          <p:cNvPr id="6" name="Rectangle 5">
            <a:extLst>
              <a:ext uri="{FF2B5EF4-FFF2-40B4-BE49-F238E27FC236}">
                <a16:creationId xmlns:a16="http://schemas.microsoft.com/office/drawing/2014/main" id="{F92E2B29-A51F-0042-B91F-A0A02B984947}"/>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aphicFrame>
        <p:nvGraphicFramePr>
          <p:cNvPr id="4" name="Tabla 6">
            <a:extLst>
              <a:ext uri="{FF2B5EF4-FFF2-40B4-BE49-F238E27FC236}">
                <a16:creationId xmlns:a16="http://schemas.microsoft.com/office/drawing/2014/main" id="{0B7090C7-F560-9948-B624-45E9ADB5A449}"/>
              </a:ext>
            </a:extLst>
          </p:cNvPr>
          <p:cNvGraphicFramePr>
            <a:graphicFrameLocks noGrp="1"/>
          </p:cNvGraphicFramePr>
          <p:nvPr>
            <p:extLst>
              <p:ext uri="{D42A27DB-BD31-4B8C-83A1-F6EECF244321}">
                <p14:modId xmlns:p14="http://schemas.microsoft.com/office/powerpoint/2010/main" val="864183977"/>
              </p:ext>
            </p:extLst>
          </p:nvPr>
        </p:nvGraphicFramePr>
        <p:xfrm>
          <a:off x="1524000" y="1127892"/>
          <a:ext cx="6096000" cy="4021040"/>
        </p:xfrm>
        <a:graphic>
          <a:graphicData uri="http://schemas.openxmlformats.org/drawingml/2006/table">
            <a:tbl>
              <a:tblPr firstRow="1" bandRow="1">
                <a:tableStyleId>{5C22544A-7EE6-4342-B048-85BDC9FD1C3A}</a:tableStyleId>
              </a:tblPr>
              <a:tblGrid>
                <a:gridCol w="3920835">
                  <a:extLst>
                    <a:ext uri="{9D8B030D-6E8A-4147-A177-3AD203B41FA5}">
                      <a16:colId xmlns:a16="http://schemas.microsoft.com/office/drawing/2014/main" val="3382811811"/>
                    </a:ext>
                  </a:extLst>
                </a:gridCol>
                <a:gridCol w="607129">
                  <a:extLst>
                    <a:ext uri="{9D8B030D-6E8A-4147-A177-3AD203B41FA5}">
                      <a16:colId xmlns:a16="http://schemas.microsoft.com/office/drawing/2014/main" val="2131292619"/>
                    </a:ext>
                  </a:extLst>
                </a:gridCol>
                <a:gridCol w="941278">
                  <a:extLst>
                    <a:ext uri="{9D8B030D-6E8A-4147-A177-3AD203B41FA5}">
                      <a16:colId xmlns:a16="http://schemas.microsoft.com/office/drawing/2014/main" val="3774908923"/>
                    </a:ext>
                  </a:extLst>
                </a:gridCol>
                <a:gridCol w="626758">
                  <a:extLst>
                    <a:ext uri="{9D8B030D-6E8A-4147-A177-3AD203B41FA5}">
                      <a16:colId xmlns:a16="http://schemas.microsoft.com/office/drawing/2014/main" val="3122471130"/>
                    </a:ext>
                  </a:extLst>
                </a:gridCol>
              </a:tblGrid>
              <a:tr h="222348">
                <a:tc>
                  <a:txBody>
                    <a:bodyPr/>
                    <a:lstStyle/>
                    <a:p>
                      <a:r>
                        <a:rPr lang="es-ES_tradnl" sz="900" dirty="0">
                          <a:solidFill>
                            <a:schemeClr val="tx1"/>
                          </a:solidFill>
                        </a:rPr>
                        <a:t>Activo</a:t>
                      </a:r>
                    </a:p>
                  </a:txBody>
                  <a:tcPr anchor="ctr">
                    <a:solidFill>
                      <a:schemeClr val="bg1"/>
                    </a:solidFill>
                  </a:tcPr>
                </a:tc>
                <a:tc>
                  <a:txBody>
                    <a:bodyPr/>
                    <a:lstStyle/>
                    <a:p>
                      <a:r>
                        <a:rPr lang="es-ES_tradnl" sz="900" dirty="0">
                          <a:solidFill>
                            <a:schemeClr val="tx1"/>
                          </a:solidFill>
                        </a:rPr>
                        <a:t>Notas</a:t>
                      </a:r>
                    </a:p>
                  </a:txBody>
                  <a:tcPr anchor="ctr">
                    <a:solidFill>
                      <a:schemeClr val="bg1"/>
                    </a:solidFill>
                  </a:tcPr>
                </a:tc>
                <a:tc>
                  <a:txBody>
                    <a:bodyPr/>
                    <a:lstStyle/>
                    <a:p>
                      <a:pPr algn="ctr"/>
                      <a:r>
                        <a:rPr lang="es-ES_tradnl" sz="900" dirty="0">
                          <a:solidFill>
                            <a:schemeClr val="tx1"/>
                          </a:solidFill>
                        </a:rPr>
                        <a:t>2007</a:t>
                      </a:r>
                    </a:p>
                  </a:txBody>
                  <a:tcPr anchor="ctr">
                    <a:solidFill>
                      <a:schemeClr val="bg1"/>
                    </a:solidFill>
                  </a:tcPr>
                </a:tc>
                <a:tc>
                  <a:txBody>
                    <a:bodyPr/>
                    <a:lstStyle/>
                    <a:p>
                      <a:pPr algn="ctr"/>
                      <a:r>
                        <a:rPr lang="es-ES_tradnl" sz="900" dirty="0">
                          <a:solidFill>
                            <a:schemeClr val="tx1"/>
                          </a:solidFill>
                        </a:rPr>
                        <a:t>2006</a:t>
                      </a:r>
                    </a:p>
                  </a:txBody>
                  <a:tcPr anchor="ctr">
                    <a:solidFill>
                      <a:schemeClr val="bg1"/>
                    </a:solidFill>
                  </a:tcPr>
                </a:tc>
                <a:extLst>
                  <a:ext uri="{0D108BD9-81ED-4DB2-BD59-A6C34878D82A}">
                    <a16:rowId xmlns:a16="http://schemas.microsoft.com/office/drawing/2014/main" val="971516451"/>
                  </a:ext>
                </a:extLst>
              </a:tr>
              <a:tr h="189622">
                <a:tc>
                  <a:txBody>
                    <a:bodyPr/>
                    <a:lstStyle/>
                    <a:p>
                      <a:r>
                        <a:rPr lang="es-ES_tradnl" sz="800" b="1" dirty="0"/>
                        <a:t>Activo Corriente</a:t>
                      </a:r>
                    </a:p>
                  </a:txBody>
                  <a:tcPr marL="90000" marT="0" marB="0" anchor="ctr">
                    <a:solidFill>
                      <a:schemeClr val="bg1"/>
                    </a:solidFill>
                  </a:tcPr>
                </a:tc>
                <a:tc>
                  <a:txBody>
                    <a:bodyPr/>
                    <a:lstStyle/>
                    <a:p>
                      <a:pPr algn="r"/>
                      <a:endParaRPr lang="es-ES_tradnl" sz="800" dirty="0"/>
                    </a:p>
                  </a:txBody>
                  <a:tcPr marL="90000" marT="0" marB="0" anchor="ctr">
                    <a:solidFill>
                      <a:schemeClr val="bg1"/>
                    </a:solidFill>
                  </a:tcPr>
                </a:tc>
                <a:tc>
                  <a:txBody>
                    <a:bodyPr/>
                    <a:lstStyle/>
                    <a:p>
                      <a:pPr algn="r"/>
                      <a:endParaRPr lang="es-ES_tradnl" sz="800" dirty="0"/>
                    </a:p>
                  </a:txBody>
                  <a:tcPr marL="90000" marT="0" marB="0" anchor="ctr">
                    <a:solidFill>
                      <a:schemeClr val="bg1"/>
                    </a:solidFill>
                  </a:tcPr>
                </a:tc>
                <a:tc>
                  <a:txBody>
                    <a:bodyPr/>
                    <a:lstStyle/>
                    <a:p>
                      <a:pPr algn="r"/>
                      <a:endParaRPr lang="es-ES_tradnl" sz="800" dirty="0"/>
                    </a:p>
                  </a:txBody>
                  <a:tcPr marL="90000" marT="0" marB="0" anchor="ctr">
                    <a:solidFill>
                      <a:schemeClr val="bg1"/>
                    </a:solidFill>
                  </a:tcPr>
                </a:tc>
                <a:extLst>
                  <a:ext uri="{0D108BD9-81ED-4DB2-BD59-A6C34878D82A}">
                    <a16:rowId xmlns:a16="http://schemas.microsoft.com/office/drawing/2014/main" val="2498682722"/>
                  </a:ext>
                </a:extLst>
              </a:tr>
              <a:tr h="189622">
                <a:tc>
                  <a:txBody>
                    <a:bodyPr/>
                    <a:lstStyle/>
                    <a:p>
                      <a:r>
                        <a:rPr lang="es-ES_tradnl" sz="800" dirty="0"/>
                        <a:t>Efectivo y Equivalentes de efectivo</a:t>
                      </a:r>
                    </a:p>
                  </a:txBody>
                  <a:tcPr marL="90000" marT="0" marB="0" anchor="ctr">
                    <a:solidFill>
                      <a:schemeClr val="bg1"/>
                    </a:solidFill>
                  </a:tcPr>
                </a:tc>
                <a:tc>
                  <a:txBody>
                    <a:bodyPr/>
                    <a:lstStyle/>
                    <a:p>
                      <a:pPr algn="r"/>
                      <a:r>
                        <a:rPr lang="es-ES_tradnl" sz="800" dirty="0"/>
                        <a:t>2</a:t>
                      </a:r>
                    </a:p>
                  </a:txBody>
                  <a:tcPr marL="90000" marT="0" marB="0" anchor="ctr">
                    <a:solidFill>
                      <a:schemeClr val="bg1"/>
                    </a:solidFill>
                  </a:tcPr>
                </a:tc>
                <a:tc>
                  <a:txBody>
                    <a:bodyPr/>
                    <a:lstStyle/>
                    <a:p>
                      <a:pPr algn="r"/>
                      <a:r>
                        <a:rPr lang="es-ES_tradnl" sz="800" dirty="0"/>
                        <a:t>29,152</a:t>
                      </a:r>
                    </a:p>
                  </a:txBody>
                  <a:tcPr marL="9000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r>
                        <a:rPr lang="es-ES_tradnl" sz="800" dirty="0"/>
                        <a:t>17,016</a:t>
                      </a:r>
                    </a:p>
                  </a:txBody>
                  <a:tcPr marL="90000" marT="0" marB="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99744783"/>
                  </a:ext>
                </a:extLst>
              </a:tr>
              <a:tr h="189622">
                <a:tc>
                  <a:txBody>
                    <a:bodyPr/>
                    <a:lstStyle/>
                    <a:p>
                      <a:r>
                        <a:rPr lang="es-ES_tradnl" sz="800" dirty="0"/>
                        <a:t>Inversiones Financieras</a:t>
                      </a:r>
                    </a:p>
                  </a:txBody>
                  <a:tcPr marL="90000" marT="0" marB="0" anchor="ctr">
                    <a:solidFill>
                      <a:schemeClr val="bg1"/>
                    </a:solidFill>
                  </a:tcPr>
                </a:tc>
                <a:tc>
                  <a:txBody>
                    <a:bodyPr/>
                    <a:lstStyle/>
                    <a:p>
                      <a:pPr algn="r"/>
                      <a:endParaRPr lang="es-ES_tradnl" sz="800" dirty="0"/>
                    </a:p>
                  </a:txBody>
                  <a:tcPr marL="90000" marT="0" marB="0" anchor="ctr">
                    <a:solidFill>
                      <a:schemeClr val="bg1"/>
                    </a:solidFill>
                  </a:tcPr>
                </a:tc>
                <a:tc>
                  <a:txBody>
                    <a:bodyPr/>
                    <a:lstStyle/>
                    <a:p>
                      <a:pPr algn="r"/>
                      <a:r>
                        <a:rPr lang="es-ES_tradnl" sz="800" b="1" dirty="0"/>
                        <a:t>0</a:t>
                      </a:r>
                    </a:p>
                  </a:txBody>
                  <a:tcPr marL="9000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a:r>
                        <a:rPr lang="es-ES_tradnl" sz="800" b="1" dirty="0"/>
                        <a:t>1,616</a:t>
                      </a:r>
                    </a:p>
                  </a:txBody>
                  <a:tcPr marL="9000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64449229"/>
                  </a:ext>
                </a:extLst>
              </a:tr>
              <a:tr h="189622">
                <a:tc>
                  <a:txBody>
                    <a:bodyPr/>
                    <a:lstStyle/>
                    <a:p>
                      <a:r>
                        <a:rPr lang="es-ES_tradnl" sz="800" dirty="0"/>
                        <a:t>Activos Financieros al Valor Razonable con cambios en Ganancias y Pérdidas</a:t>
                      </a:r>
                    </a:p>
                  </a:txBody>
                  <a:tcPr marL="216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0</a:t>
                      </a:r>
                    </a:p>
                  </a:txBody>
                  <a:tcPr marL="9000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r>
                        <a:rPr lang="es-ES_tradnl" sz="800" dirty="0"/>
                        <a:t>0</a:t>
                      </a:r>
                    </a:p>
                  </a:txBody>
                  <a:tcPr marL="90000" marT="0" marB="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2562003268"/>
                  </a:ext>
                </a:extLst>
              </a:tr>
              <a:tr h="189622">
                <a:tc>
                  <a:txBody>
                    <a:bodyPr/>
                    <a:lstStyle/>
                    <a:p>
                      <a:r>
                        <a:rPr lang="es-ES_tradnl" sz="800" dirty="0"/>
                        <a:t>Activos Financieros Disponibles para la Venta</a:t>
                      </a:r>
                    </a:p>
                  </a:txBody>
                  <a:tcPr marL="216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extLst>
                  <a:ext uri="{0D108BD9-81ED-4DB2-BD59-A6C34878D82A}">
                    <a16:rowId xmlns:a16="http://schemas.microsoft.com/office/drawing/2014/main" val="3118948634"/>
                  </a:ext>
                </a:extLst>
              </a:tr>
              <a:tr h="189622">
                <a:tc>
                  <a:txBody>
                    <a:bodyPr/>
                    <a:lstStyle/>
                    <a:p>
                      <a:r>
                        <a:rPr lang="es-ES_tradnl" sz="800" dirty="0"/>
                        <a:t>Activos Financieros  mantenidos hasta el Vencimiento</a:t>
                      </a:r>
                    </a:p>
                  </a:txBody>
                  <a:tcPr marL="216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extLst>
                  <a:ext uri="{0D108BD9-81ED-4DB2-BD59-A6C34878D82A}">
                    <a16:rowId xmlns:a16="http://schemas.microsoft.com/office/drawing/2014/main" val="2740498593"/>
                  </a:ext>
                </a:extLst>
              </a:tr>
              <a:tr h="189622">
                <a:tc>
                  <a:txBody>
                    <a:bodyPr/>
                    <a:lstStyle/>
                    <a:p>
                      <a:r>
                        <a:rPr lang="es-ES_tradnl" sz="800" dirty="0"/>
                        <a:t>Activos por Instrumentos Financieros Derivados</a:t>
                      </a:r>
                    </a:p>
                  </a:txBody>
                  <a:tcPr marL="216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1,616</a:t>
                      </a:r>
                    </a:p>
                  </a:txBody>
                  <a:tcPr marL="90000" marT="0" marB="0" anchor="ctr">
                    <a:solidFill>
                      <a:schemeClr val="bg1"/>
                    </a:solidFill>
                  </a:tcPr>
                </a:tc>
                <a:extLst>
                  <a:ext uri="{0D108BD9-81ED-4DB2-BD59-A6C34878D82A}">
                    <a16:rowId xmlns:a16="http://schemas.microsoft.com/office/drawing/2014/main" val="3211693501"/>
                  </a:ext>
                </a:extLst>
              </a:tr>
              <a:tr h="189622">
                <a:tc>
                  <a:txBody>
                    <a:bodyPr/>
                    <a:lstStyle/>
                    <a:p>
                      <a:r>
                        <a:rPr lang="es-ES_tradnl" sz="800" dirty="0"/>
                        <a:t>Cuentas por Cobrar Comerciales (neto)</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374,582</a:t>
                      </a:r>
                    </a:p>
                  </a:txBody>
                  <a:tcPr marL="90000" marT="0" marB="0" anchor="ctr">
                    <a:solidFill>
                      <a:schemeClr val="bg1"/>
                    </a:solidFill>
                  </a:tcPr>
                </a:tc>
                <a:tc>
                  <a:txBody>
                    <a:bodyPr/>
                    <a:lstStyle/>
                    <a:p>
                      <a:pPr algn="r"/>
                      <a:r>
                        <a:rPr lang="es-ES_tradnl" sz="800" dirty="0"/>
                        <a:t>290,717</a:t>
                      </a:r>
                    </a:p>
                  </a:txBody>
                  <a:tcPr marL="90000" marT="0" marB="0" anchor="ctr">
                    <a:solidFill>
                      <a:schemeClr val="bg1"/>
                    </a:solidFill>
                  </a:tcPr>
                </a:tc>
                <a:extLst>
                  <a:ext uri="{0D108BD9-81ED-4DB2-BD59-A6C34878D82A}">
                    <a16:rowId xmlns:a16="http://schemas.microsoft.com/office/drawing/2014/main" val="2150539604"/>
                  </a:ext>
                </a:extLst>
              </a:tr>
              <a:tr h="189622">
                <a:tc>
                  <a:txBody>
                    <a:bodyPr/>
                    <a:lstStyle/>
                    <a:p>
                      <a:r>
                        <a:rPr lang="es-ES_tradnl" sz="800" dirty="0"/>
                        <a:t>Cuentas por Cobrar a Partes Relacionadas</a:t>
                      </a:r>
                    </a:p>
                  </a:txBody>
                  <a:tcPr marL="90000" marT="0" marB="0" anchor="ctr">
                    <a:solidFill>
                      <a:schemeClr val="bg1"/>
                    </a:solidFill>
                  </a:tcPr>
                </a:tc>
                <a:tc>
                  <a:txBody>
                    <a:bodyPr/>
                    <a:lstStyle/>
                    <a:p>
                      <a:pPr algn="r"/>
                      <a:r>
                        <a:rPr lang="es-ES_tradnl" sz="800" dirty="0"/>
                        <a:t>3</a:t>
                      </a:r>
                    </a:p>
                  </a:txBody>
                  <a:tcPr marL="90000" marT="0" marB="0" anchor="ctr">
                    <a:solidFill>
                      <a:schemeClr val="bg1"/>
                    </a:solidFill>
                  </a:tcPr>
                </a:tc>
                <a:tc>
                  <a:txBody>
                    <a:bodyPr/>
                    <a:lstStyle/>
                    <a:p>
                      <a:pPr algn="r"/>
                      <a:r>
                        <a:rPr lang="es-ES_tradnl" sz="800" dirty="0"/>
                        <a:t>4,729</a:t>
                      </a:r>
                    </a:p>
                  </a:txBody>
                  <a:tcPr marL="90000" marT="0" marB="0" anchor="ctr">
                    <a:solidFill>
                      <a:schemeClr val="bg1"/>
                    </a:solidFill>
                  </a:tcPr>
                </a:tc>
                <a:tc>
                  <a:txBody>
                    <a:bodyPr/>
                    <a:lstStyle/>
                    <a:p>
                      <a:pPr algn="r"/>
                      <a:r>
                        <a:rPr lang="es-ES_tradnl" sz="800" dirty="0"/>
                        <a:t>4,671</a:t>
                      </a:r>
                    </a:p>
                  </a:txBody>
                  <a:tcPr marL="90000" marT="0" marB="0" anchor="ctr">
                    <a:solidFill>
                      <a:schemeClr val="bg1"/>
                    </a:solidFill>
                  </a:tcPr>
                </a:tc>
                <a:extLst>
                  <a:ext uri="{0D108BD9-81ED-4DB2-BD59-A6C34878D82A}">
                    <a16:rowId xmlns:a16="http://schemas.microsoft.com/office/drawing/2014/main" val="115766159"/>
                  </a:ext>
                </a:extLst>
              </a:tr>
              <a:tr h="189622">
                <a:tc>
                  <a:txBody>
                    <a:bodyPr/>
                    <a:lstStyle/>
                    <a:p>
                      <a:r>
                        <a:rPr lang="es-ES_tradnl" sz="800" dirty="0"/>
                        <a:t>Otras Cuentas por Cobrar (neto)</a:t>
                      </a:r>
                    </a:p>
                  </a:txBody>
                  <a:tcPr marL="90000" marT="0" marB="0" anchor="ctr">
                    <a:solidFill>
                      <a:schemeClr val="bg1"/>
                    </a:solidFill>
                  </a:tcPr>
                </a:tc>
                <a:tc>
                  <a:txBody>
                    <a:bodyPr/>
                    <a:lstStyle/>
                    <a:p>
                      <a:pPr algn="r"/>
                      <a:r>
                        <a:rPr lang="es-ES_tradnl" sz="800" dirty="0"/>
                        <a:t>4</a:t>
                      </a:r>
                    </a:p>
                  </a:txBody>
                  <a:tcPr marL="90000" marT="0" marB="0" anchor="ctr">
                    <a:solidFill>
                      <a:schemeClr val="bg1"/>
                    </a:solidFill>
                  </a:tcPr>
                </a:tc>
                <a:tc>
                  <a:txBody>
                    <a:bodyPr/>
                    <a:lstStyle/>
                    <a:p>
                      <a:pPr algn="r"/>
                      <a:r>
                        <a:rPr lang="es-ES_tradnl" sz="800" dirty="0"/>
                        <a:t>78,927</a:t>
                      </a:r>
                    </a:p>
                  </a:txBody>
                  <a:tcPr marL="90000" marT="0" marB="0" anchor="ctr">
                    <a:solidFill>
                      <a:schemeClr val="bg1"/>
                    </a:solidFill>
                  </a:tcPr>
                </a:tc>
                <a:tc>
                  <a:txBody>
                    <a:bodyPr/>
                    <a:lstStyle/>
                    <a:p>
                      <a:pPr algn="r"/>
                      <a:r>
                        <a:rPr lang="es-ES_tradnl" sz="800" dirty="0"/>
                        <a:t>80,257</a:t>
                      </a:r>
                    </a:p>
                  </a:txBody>
                  <a:tcPr marL="90000" marT="0" marB="0" anchor="ctr">
                    <a:solidFill>
                      <a:schemeClr val="bg1"/>
                    </a:solidFill>
                  </a:tcPr>
                </a:tc>
                <a:extLst>
                  <a:ext uri="{0D108BD9-81ED-4DB2-BD59-A6C34878D82A}">
                    <a16:rowId xmlns:a16="http://schemas.microsoft.com/office/drawing/2014/main" val="395248244"/>
                  </a:ext>
                </a:extLst>
              </a:tr>
              <a:tr h="189622">
                <a:tc>
                  <a:txBody>
                    <a:bodyPr/>
                    <a:lstStyle/>
                    <a:p>
                      <a:r>
                        <a:rPr lang="es-ES_tradnl" sz="800" dirty="0"/>
                        <a:t>Existencias (neto)</a:t>
                      </a:r>
                    </a:p>
                  </a:txBody>
                  <a:tcPr marL="90000" marT="0" marB="0" anchor="ctr">
                    <a:solidFill>
                      <a:schemeClr val="bg1"/>
                    </a:solidFill>
                  </a:tcPr>
                </a:tc>
                <a:tc>
                  <a:txBody>
                    <a:bodyPr/>
                    <a:lstStyle/>
                    <a:p>
                      <a:pPr algn="r"/>
                      <a:r>
                        <a:rPr lang="es-ES_tradnl" sz="800" dirty="0"/>
                        <a:t>5</a:t>
                      </a:r>
                    </a:p>
                  </a:txBody>
                  <a:tcPr marL="90000" marT="0" marB="0" anchor="ctr">
                    <a:solidFill>
                      <a:schemeClr val="bg1"/>
                    </a:solidFill>
                  </a:tcPr>
                </a:tc>
                <a:tc>
                  <a:txBody>
                    <a:bodyPr/>
                    <a:lstStyle/>
                    <a:p>
                      <a:pPr algn="r"/>
                      <a:r>
                        <a:rPr lang="es-ES_tradnl" sz="800" dirty="0"/>
                        <a:t>546,356</a:t>
                      </a:r>
                    </a:p>
                  </a:txBody>
                  <a:tcPr marL="90000" marT="0" marB="0" anchor="ctr">
                    <a:solidFill>
                      <a:schemeClr val="bg1"/>
                    </a:solidFill>
                  </a:tcPr>
                </a:tc>
                <a:tc>
                  <a:txBody>
                    <a:bodyPr/>
                    <a:lstStyle/>
                    <a:p>
                      <a:pPr algn="r"/>
                      <a:r>
                        <a:rPr lang="es-ES_tradnl" sz="800" dirty="0"/>
                        <a:t>382,682</a:t>
                      </a:r>
                    </a:p>
                  </a:txBody>
                  <a:tcPr marL="90000" marT="0" marB="0" anchor="ctr">
                    <a:solidFill>
                      <a:schemeClr val="bg1"/>
                    </a:solidFill>
                  </a:tcPr>
                </a:tc>
                <a:extLst>
                  <a:ext uri="{0D108BD9-81ED-4DB2-BD59-A6C34878D82A}">
                    <a16:rowId xmlns:a16="http://schemas.microsoft.com/office/drawing/2014/main" val="2010877482"/>
                  </a:ext>
                </a:extLst>
              </a:tr>
              <a:tr h="189622">
                <a:tc>
                  <a:txBody>
                    <a:bodyPr/>
                    <a:lstStyle/>
                    <a:p>
                      <a:r>
                        <a:rPr lang="es-ES_tradnl" sz="800" dirty="0"/>
                        <a:t>Activos Biológicos</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extLst>
                  <a:ext uri="{0D108BD9-81ED-4DB2-BD59-A6C34878D82A}">
                    <a16:rowId xmlns:a16="http://schemas.microsoft.com/office/drawing/2014/main" val="1121023627"/>
                  </a:ext>
                </a:extLst>
              </a:tr>
              <a:tr h="189622">
                <a:tc>
                  <a:txBody>
                    <a:bodyPr/>
                    <a:lstStyle/>
                    <a:p>
                      <a:r>
                        <a:rPr lang="es-ES_tradnl" sz="800" dirty="0"/>
                        <a:t>Activos no Corrientes mantenidos para la Venta</a:t>
                      </a:r>
                    </a:p>
                  </a:txBody>
                  <a:tcPr marL="90000" marT="0" marB="0" anchor="ctr">
                    <a:solidFill>
                      <a:schemeClr val="bg1"/>
                    </a:solidFill>
                  </a:tcPr>
                </a:tc>
                <a:tc>
                  <a:txBody>
                    <a:bodyPr/>
                    <a:lstStyle/>
                    <a:p>
                      <a:pPr algn="r"/>
                      <a:r>
                        <a:rPr lang="es-ES_tradnl" sz="800" dirty="0"/>
                        <a:t>6</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15,246</a:t>
                      </a:r>
                    </a:p>
                  </a:txBody>
                  <a:tcPr marL="90000" marT="0" marB="0" anchor="ctr">
                    <a:solidFill>
                      <a:schemeClr val="bg1"/>
                    </a:solidFill>
                  </a:tcPr>
                </a:tc>
                <a:extLst>
                  <a:ext uri="{0D108BD9-81ED-4DB2-BD59-A6C34878D82A}">
                    <a16:rowId xmlns:a16="http://schemas.microsoft.com/office/drawing/2014/main" val="4159710306"/>
                  </a:ext>
                </a:extLst>
              </a:tr>
              <a:tr h="189622">
                <a:tc>
                  <a:txBody>
                    <a:bodyPr/>
                    <a:lstStyle/>
                    <a:p>
                      <a:r>
                        <a:rPr lang="es-ES_tradnl" sz="800" dirty="0"/>
                        <a:t>Gastos Diferidos</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13,744</a:t>
                      </a:r>
                    </a:p>
                  </a:txBody>
                  <a:tcPr marL="90000" marT="0" marB="0" anchor="ctr">
                    <a:solidFill>
                      <a:schemeClr val="bg1"/>
                    </a:solidFill>
                  </a:tcPr>
                </a:tc>
                <a:tc>
                  <a:txBody>
                    <a:bodyPr/>
                    <a:lstStyle/>
                    <a:p>
                      <a:pPr algn="r"/>
                      <a:r>
                        <a:rPr lang="es-ES_tradnl" sz="800" dirty="0"/>
                        <a:t>12,604</a:t>
                      </a:r>
                    </a:p>
                  </a:txBody>
                  <a:tcPr marL="90000" marT="0" marB="0" anchor="ctr">
                    <a:solidFill>
                      <a:schemeClr val="bg1"/>
                    </a:solidFill>
                  </a:tcPr>
                </a:tc>
                <a:extLst>
                  <a:ext uri="{0D108BD9-81ED-4DB2-BD59-A6C34878D82A}">
                    <a16:rowId xmlns:a16="http://schemas.microsoft.com/office/drawing/2014/main" val="1444336100"/>
                  </a:ext>
                </a:extLst>
              </a:tr>
              <a:tr h="189622">
                <a:tc>
                  <a:txBody>
                    <a:bodyPr/>
                    <a:lstStyle/>
                    <a:p>
                      <a:r>
                        <a:rPr lang="es-ES_tradnl" sz="800" dirty="0"/>
                        <a:t>Otros Activos</a:t>
                      </a:r>
                    </a:p>
                  </a:txBody>
                  <a:tcPr marL="90000" marT="0" marB="0" anchor="ctr">
                    <a:solidFill>
                      <a:schemeClr val="bg1"/>
                    </a:solidFill>
                  </a:tcPr>
                </a:tc>
                <a:tc>
                  <a:txBody>
                    <a:bodyPr/>
                    <a:lstStyle/>
                    <a:p>
                      <a:pPr algn="r"/>
                      <a:r>
                        <a:rPr lang="es-ES_tradnl" sz="800" dirty="0"/>
                        <a:t>0</a:t>
                      </a:r>
                    </a:p>
                  </a:txBody>
                  <a:tcPr marL="90000" marT="0" marB="0" anchor="ctr">
                    <a:solidFill>
                      <a:schemeClr val="bg1"/>
                    </a:solidFill>
                  </a:tcPr>
                </a:tc>
                <a:tc>
                  <a:txBody>
                    <a:bodyPr/>
                    <a:lstStyle/>
                    <a:p>
                      <a:pPr algn="r"/>
                      <a:r>
                        <a:rPr lang="es-ES_tradnl" sz="800" dirty="0"/>
                        <a:t>0</a:t>
                      </a:r>
                    </a:p>
                  </a:txBody>
                  <a:tcPr marL="9000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r>
                        <a:rPr lang="es-ES_tradnl" sz="800" dirty="0"/>
                        <a:t>0</a:t>
                      </a:r>
                    </a:p>
                  </a:txBody>
                  <a:tcPr marL="90000" marT="0" marB="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9426791"/>
                  </a:ext>
                </a:extLst>
              </a:tr>
              <a:tr h="189622">
                <a:tc>
                  <a:txBody>
                    <a:bodyPr/>
                    <a:lstStyle/>
                    <a:p>
                      <a:r>
                        <a:rPr lang="es-ES_tradnl" sz="800" b="1" dirty="0"/>
                        <a:t>Total Activo Corriente</a:t>
                      </a:r>
                    </a:p>
                  </a:txBody>
                  <a:tcPr marL="90000" marT="0" marB="0" anchor="ctr">
                    <a:solidFill>
                      <a:schemeClr val="bg1"/>
                    </a:solidFill>
                  </a:tcPr>
                </a:tc>
                <a:tc>
                  <a:txBody>
                    <a:bodyPr/>
                    <a:lstStyle/>
                    <a:p>
                      <a:pPr algn="r"/>
                      <a:endParaRPr lang="es-ES_tradnl" sz="800" dirty="0"/>
                    </a:p>
                  </a:txBody>
                  <a:tcPr marL="90000" marT="0" marB="0" anchor="ctr">
                    <a:solidFill>
                      <a:schemeClr val="bg1"/>
                    </a:solidFill>
                  </a:tcPr>
                </a:tc>
                <a:tc>
                  <a:txBody>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lang="es-ES_tradnl" sz="800" b="1" dirty="0"/>
                        <a:t>1,047,490</a:t>
                      </a:r>
                    </a:p>
                  </a:txBody>
                  <a:tcPr marL="9000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lang="es-ES_tradnl" sz="800" b="1" dirty="0"/>
                        <a:t>804,809</a:t>
                      </a:r>
                    </a:p>
                  </a:txBody>
                  <a:tcPr marL="9000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62451098"/>
                  </a:ext>
                </a:extLst>
              </a:tr>
              <a:tr h="189622">
                <a:tc>
                  <a:txBody>
                    <a:bodyPr/>
                    <a:lstStyle/>
                    <a:p>
                      <a:endParaRPr lang="es-ES_tradnl" sz="800" b="1" dirty="0"/>
                    </a:p>
                  </a:txBody>
                  <a:tcPr marL="90000" marT="0" marB="0" anchor="ctr">
                    <a:solidFill>
                      <a:schemeClr val="bg1"/>
                    </a:solidFill>
                  </a:tcPr>
                </a:tc>
                <a:tc>
                  <a:txBody>
                    <a:bodyPr/>
                    <a:lstStyle/>
                    <a:p>
                      <a:pPr algn="r"/>
                      <a:endParaRPr lang="es-ES_tradnl" sz="800" dirty="0"/>
                    </a:p>
                  </a:txBody>
                  <a:tcPr marL="90000" marT="0" marB="0" anchor="ctr">
                    <a:solidFill>
                      <a:schemeClr val="bg1"/>
                    </a:solidFill>
                  </a:tcPr>
                </a:tc>
                <a:tc>
                  <a:txBody>
                    <a:bodyPr/>
                    <a:lstStyle/>
                    <a:p>
                      <a:pPr algn="r"/>
                      <a:endParaRPr lang="es-ES_tradnl" sz="800" dirty="0"/>
                    </a:p>
                  </a:txBody>
                  <a:tcPr marL="9000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endParaRPr lang="es-ES_tradnl" sz="800" dirty="0"/>
                    </a:p>
                  </a:txBody>
                  <a:tcPr marL="90000" marT="0" marB="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961571426"/>
                  </a:ext>
                </a:extLst>
              </a:tr>
              <a:tr h="189622">
                <a:tc>
                  <a:txBody>
                    <a:bodyPr/>
                    <a:lstStyle/>
                    <a:p>
                      <a:r>
                        <a:rPr lang="es-ES_tradnl" sz="800" b="1" dirty="0"/>
                        <a:t>Activo No Corriente</a:t>
                      </a:r>
                    </a:p>
                  </a:txBody>
                  <a:tcPr marL="90000" marT="0" marB="0" anchor="ctr">
                    <a:solidFill>
                      <a:schemeClr val="bg1"/>
                    </a:solidFill>
                  </a:tcPr>
                </a:tc>
                <a:tc>
                  <a:txBody>
                    <a:bodyPr/>
                    <a:lstStyle/>
                    <a:p>
                      <a:pPr algn="r"/>
                      <a:endParaRPr lang="es-ES_tradnl" sz="800" dirty="0"/>
                    </a:p>
                  </a:txBody>
                  <a:tcPr marL="90000" marT="0" marB="0" anchor="ctr">
                    <a:solidFill>
                      <a:schemeClr val="bg1"/>
                    </a:solidFill>
                  </a:tcPr>
                </a:tc>
                <a:tc>
                  <a:txBody>
                    <a:bodyPr/>
                    <a:lstStyle/>
                    <a:p>
                      <a:pPr algn="r"/>
                      <a:endParaRPr lang="es-ES_tradnl" sz="800" dirty="0"/>
                    </a:p>
                  </a:txBody>
                  <a:tcPr marL="9000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endParaRPr lang="es-ES_tradnl" sz="800" dirty="0"/>
                    </a:p>
                  </a:txBody>
                  <a:tcPr marL="90000" marT="0" marB="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18886211"/>
                  </a:ext>
                </a:extLst>
              </a:tr>
              <a:tr h="189622">
                <a:tc>
                  <a:txBody>
                    <a:bodyPr/>
                    <a:lstStyle/>
                    <a:p>
                      <a:r>
                        <a:rPr lang="es-ES_tradnl" sz="800" b="0" dirty="0"/>
                        <a:t>Inversiones Financieras</a:t>
                      </a:r>
                    </a:p>
                  </a:txBody>
                  <a:tcPr marL="90000" marT="0" marB="0" anchor="ctr">
                    <a:solidFill>
                      <a:schemeClr val="bg1"/>
                    </a:solidFill>
                  </a:tcPr>
                </a:tc>
                <a:tc>
                  <a:txBody>
                    <a:bodyPr/>
                    <a:lstStyle/>
                    <a:p>
                      <a:pPr algn="r"/>
                      <a:endParaRPr lang="es-ES_tradnl" sz="800" dirty="0"/>
                    </a:p>
                  </a:txBody>
                  <a:tcPr marL="90000" marT="0" marB="0" anchor="ctr">
                    <a:solidFill>
                      <a:schemeClr val="bg1"/>
                    </a:solidFill>
                  </a:tcPr>
                </a:tc>
                <a:tc>
                  <a:txBody>
                    <a:bodyPr/>
                    <a:lstStyle/>
                    <a:p>
                      <a:pPr algn="r"/>
                      <a:r>
                        <a:rPr lang="es-ES_tradnl" sz="800" b="1" dirty="0"/>
                        <a:t>148,544</a:t>
                      </a:r>
                    </a:p>
                  </a:txBody>
                  <a:tcPr marL="9000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a:r>
                        <a:rPr lang="es-ES_tradnl" sz="800" b="1" dirty="0"/>
                        <a:t>97,297</a:t>
                      </a:r>
                    </a:p>
                  </a:txBody>
                  <a:tcPr marL="9000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42467919"/>
                  </a:ext>
                </a:extLst>
              </a:tr>
              <a:tr h="189622">
                <a:tc>
                  <a:txBody>
                    <a:bodyPr/>
                    <a:lstStyle/>
                    <a:p>
                      <a:r>
                        <a:rPr lang="es-ES_tradnl" sz="800" b="0" dirty="0"/>
                        <a:t>Activos Financieros Disponibles para la Venta</a:t>
                      </a:r>
                    </a:p>
                  </a:txBody>
                  <a:tcPr marL="216000" marT="0" marB="0" anchor="ctr">
                    <a:solidFill>
                      <a:schemeClr val="bg1"/>
                    </a:solidFill>
                  </a:tcPr>
                </a:tc>
                <a:tc>
                  <a:txBody>
                    <a:bodyPr/>
                    <a:lstStyle/>
                    <a:p>
                      <a:pPr algn="r"/>
                      <a:r>
                        <a:rPr lang="es-ES_tradnl" sz="800" dirty="0"/>
                        <a:t>7</a:t>
                      </a:r>
                    </a:p>
                  </a:txBody>
                  <a:tcPr marL="90000" marT="0" marB="0" anchor="ctr">
                    <a:solidFill>
                      <a:schemeClr val="bg1"/>
                    </a:solidFill>
                  </a:tcPr>
                </a:tc>
                <a:tc>
                  <a:txBody>
                    <a:bodyPr/>
                    <a:lstStyle/>
                    <a:p>
                      <a:pPr algn="r"/>
                      <a:r>
                        <a:rPr lang="es-ES_tradnl" sz="800" dirty="0"/>
                        <a:t>120,665</a:t>
                      </a:r>
                    </a:p>
                  </a:txBody>
                  <a:tcPr marL="9000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r>
                        <a:rPr lang="es-ES_tradnl" sz="800" dirty="0"/>
                        <a:t>69,594</a:t>
                      </a:r>
                    </a:p>
                  </a:txBody>
                  <a:tcPr marL="90000" marT="0" marB="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477568092"/>
                  </a:ext>
                </a:extLst>
              </a:tr>
            </a:tbl>
          </a:graphicData>
        </a:graphic>
      </p:graphicFrame>
      <p:sp>
        <p:nvSpPr>
          <p:cNvPr id="9" name="Rectángulo: esquinas redondeadas 18">
            <a:extLst>
              <a:ext uri="{FF2B5EF4-FFF2-40B4-BE49-F238E27FC236}">
                <a16:creationId xmlns:a16="http://schemas.microsoft.com/office/drawing/2014/main" id="{4B643C25-B41A-674A-8A5A-E3C032081825}"/>
              </a:ext>
            </a:extLst>
          </p:cNvPr>
          <p:cNvSpPr/>
          <p:nvPr/>
        </p:nvSpPr>
        <p:spPr>
          <a:xfrm>
            <a:off x="1433154" y="3243149"/>
            <a:ext cx="6261170" cy="215444"/>
          </a:xfrm>
          <a:prstGeom prst="roundRect">
            <a:avLst/>
          </a:prstGeom>
          <a:noFill/>
          <a:ln w="28575">
            <a:solidFill>
              <a:srgbClr val="EE4639"/>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4091228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8" y="1429784"/>
            <a:ext cx="7906517" cy="569387"/>
          </a:xfrm>
          <a:prstGeom prst="rect">
            <a:avLst/>
          </a:prstGeom>
        </p:spPr>
        <p:txBody>
          <a:bodyPr vert="horz" wrap="square" lIns="0" tIns="0" rIns="0" bIns="0" rtlCol="0">
            <a:spAutoFit/>
          </a:bodyPr>
          <a:lstStyle/>
          <a:p>
            <a:pPr marL="11725">
              <a:spcAft>
                <a:spcPts val="600"/>
              </a:spcAft>
              <a:buSzPct val="100000"/>
              <a:tabLst>
                <a:tab pos="121285" algn="l"/>
              </a:tabLst>
            </a:pPr>
            <a:r>
              <a:rPr lang="es-ES" sz="1500" b="1" spc="-10" dirty="0">
                <a:solidFill>
                  <a:srgbClr val="262626"/>
                </a:solidFill>
                <a:cs typeface="Source Sans Pro"/>
              </a:rPr>
              <a:t>¿CUÁL ES LA CANTIDAD DE INVENTARIO QUE LA EMPRESA DEBE TENER? </a:t>
            </a:r>
          </a:p>
          <a:p>
            <a:pPr marL="11725">
              <a:buSzPct val="100000"/>
              <a:tabLst>
                <a:tab pos="121285" algn="l"/>
              </a:tabLst>
            </a:pPr>
            <a:r>
              <a:rPr lang="es-ES" sz="1500" b="1" spc="-10" dirty="0">
                <a:solidFill>
                  <a:srgbClr val="262626"/>
                </a:solidFill>
                <a:cs typeface="Source Sans Pro"/>
              </a:rPr>
              <a:t>Respuesta: </a:t>
            </a:r>
            <a:r>
              <a:rPr lang="es-ES" sz="1500" b="1" spc="-10" dirty="0">
                <a:solidFill>
                  <a:srgbClr val="EE4639"/>
                </a:solidFill>
                <a:cs typeface="Source Sans Pro"/>
              </a:rPr>
              <a:t>debe tener la cantidad de inventario que maximice su rentabilidad</a:t>
            </a:r>
            <a:r>
              <a:rPr lang="es-ES" sz="1600" b="1" spc="-10" dirty="0">
                <a:solidFill>
                  <a:srgbClr val="EE4639"/>
                </a:solidFill>
                <a:cs typeface="Source Sans Pro"/>
              </a:rPr>
              <a:t>.</a:t>
            </a:r>
            <a:endParaRPr lang="es-PE" sz="1600" b="1" spc="-10" dirty="0">
              <a:solidFill>
                <a:srgbClr val="EE4639"/>
              </a:solidFill>
              <a:cs typeface="Source Sans Pro"/>
            </a:endParaRPr>
          </a:p>
        </p:txBody>
      </p:sp>
      <p:sp>
        <p:nvSpPr>
          <p:cNvPr id="13" name="Rectangle 5">
            <a:extLst>
              <a:ext uri="{FF2B5EF4-FFF2-40B4-BE49-F238E27FC236}">
                <a16:creationId xmlns:a16="http://schemas.microsoft.com/office/drawing/2014/main" id="{348E09D2-43E1-674A-9640-50970F10F3BC}"/>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14" name="Grupo 13">
            <a:extLst>
              <a:ext uri="{FF2B5EF4-FFF2-40B4-BE49-F238E27FC236}">
                <a16:creationId xmlns:a16="http://schemas.microsoft.com/office/drawing/2014/main" id="{5FD9E83D-0941-814B-B905-C8A54F7CA078}"/>
              </a:ext>
            </a:extLst>
          </p:cNvPr>
          <p:cNvGrpSpPr/>
          <p:nvPr/>
        </p:nvGrpSpPr>
        <p:grpSpPr>
          <a:xfrm>
            <a:off x="326977" y="917244"/>
            <a:ext cx="3752040" cy="394721"/>
            <a:chOff x="287221" y="917244"/>
            <a:chExt cx="4411699" cy="500394"/>
          </a:xfrm>
        </p:grpSpPr>
        <p:sp>
          <p:nvSpPr>
            <p:cNvPr id="15" name="Rectángulo redondeado 14">
              <a:extLst>
                <a:ext uri="{FF2B5EF4-FFF2-40B4-BE49-F238E27FC236}">
                  <a16:creationId xmlns:a16="http://schemas.microsoft.com/office/drawing/2014/main" id="{8FCB2235-1E6D-0746-A3FC-914D1F79B165}"/>
                </a:ext>
              </a:extLst>
            </p:cNvPr>
            <p:cNvSpPr/>
            <p:nvPr/>
          </p:nvSpPr>
          <p:spPr>
            <a:xfrm>
              <a:off x="503234" y="917244"/>
              <a:ext cx="4195686"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tabLst>
                  <a:tab pos="569913" algn="l"/>
                </a:tabLst>
              </a:pPr>
              <a:r>
                <a:rPr lang="es-ES_tradnl" sz="1400" b="1" dirty="0">
                  <a:latin typeface="Calibri" charset="0"/>
                  <a:cs typeface="Calibri" charset="0"/>
                </a:rPr>
                <a:t>DETERMINACIÓN DEL TAMAÑO ÓPTIMO</a:t>
              </a:r>
            </a:p>
          </p:txBody>
        </p:sp>
        <p:grpSp>
          <p:nvGrpSpPr>
            <p:cNvPr id="16" name="Agrupar 14">
              <a:extLst>
                <a:ext uri="{FF2B5EF4-FFF2-40B4-BE49-F238E27FC236}">
                  <a16:creationId xmlns:a16="http://schemas.microsoft.com/office/drawing/2014/main" id="{13EA96A2-5FEF-A846-89BB-D36E4CA0F8F9}"/>
                </a:ext>
              </a:extLst>
            </p:cNvPr>
            <p:cNvGrpSpPr/>
            <p:nvPr/>
          </p:nvGrpSpPr>
          <p:grpSpPr>
            <a:xfrm>
              <a:off x="287221" y="965530"/>
              <a:ext cx="459474" cy="403823"/>
              <a:chOff x="5892512" y="2805541"/>
              <a:chExt cx="459474" cy="403823"/>
            </a:xfrm>
          </p:grpSpPr>
          <p:sp>
            <p:nvSpPr>
              <p:cNvPr id="17" name="Elipse 16">
                <a:extLst>
                  <a:ext uri="{FF2B5EF4-FFF2-40B4-BE49-F238E27FC236}">
                    <a16:creationId xmlns:a16="http://schemas.microsoft.com/office/drawing/2014/main" id="{2A80170A-AE77-B143-845D-D6D7D8AE0D4C}"/>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8" name="Elipse 17">
                <a:extLst>
                  <a:ext uri="{FF2B5EF4-FFF2-40B4-BE49-F238E27FC236}">
                    <a16:creationId xmlns:a16="http://schemas.microsoft.com/office/drawing/2014/main" id="{C5B939AF-F373-9541-80E2-6826AF904A80}"/>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9" name="Triángulo 18">
                <a:extLst>
                  <a:ext uri="{FF2B5EF4-FFF2-40B4-BE49-F238E27FC236}">
                    <a16:creationId xmlns:a16="http://schemas.microsoft.com/office/drawing/2014/main" id="{C22F7036-5514-ED47-9E4C-7E89BA1210F4}"/>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grpSp>
        <p:nvGrpSpPr>
          <p:cNvPr id="20" name="Grupo 19">
            <a:extLst>
              <a:ext uri="{FF2B5EF4-FFF2-40B4-BE49-F238E27FC236}">
                <a16:creationId xmlns:a16="http://schemas.microsoft.com/office/drawing/2014/main" id="{12817770-A481-FB42-8F1D-5763F46BB475}"/>
              </a:ext>
            </a:extLst>
          </p:cNvPr>
          <p:cNvGrpSpPr/>
          <p:nvPr/>
        </p:nvGrpSpPr>
        <p:grpSpPr>
          <a:xfrm>
            <a:off x="1089965" y="2227018"/>
            <a:ext cx="6776161" cy="2800687"/>
            <a:chOff x="1075934" y="1843779"/>
            <a:chExt cx="6776161" cy="2800687"/>
          </a:xfrm>
        </p:grpSpPr>
        <p:sp>
          <p:nvSpPr>
            <p:cNvPr id="21" name="Google Shape;333;p23">
              <a:extLst>
                <a:ext uri="{FF2B5EF4-FFF2-40B4-BE49-F238E27FC236}">
                  <a16:creationId xmlns:a16="http://schemas.microsoft.com/office/drawing/2014/main" id="{6E94F613-178E-D241-9959-062F96C8160B}"/>
                </a:ext>
              </a:extLst>
            </p:cNvPr>
            <p:cNvSpPr/>
            <p:nvPr/>
          </p:nvSpPr>
          <p:spPr>
            <a:xfrm>
              <a:off x="4676455" y="1843779"/>
              <a:ext cx="3175640" cy="501005"/>
            </a:xfrm>
            <a:prstGeom prst="roundRect">
              <a:avLst>
                <a:gd name="adj" fmla="val 18326"/>
              </a:avLst>
            </a:prstGeom>
            <a:solidFill>
              <a:srgbClr val="7150A0"/>
            </a:solidFill>
            <a:ln>
              <a:noFill/>
            </a:ln>
          </p:spPr>
          <p:txBody>
            <a:bodyPr spcFirstLastPara="1" wrap="square" lIns="91425" tIns="45700" rIns="91425" bIns="45700" anchor="ctr" anchorCtr="0">
              <a:noAutofit/>
            </a:bodyPr>
            <a:lstStyle/>
            <a:p>
              <a:pPr algn="ctr" defTabSz="457200">
                <a:spcBef>
                  <a:spcPts val="0"/>
                </a:spcBef>
              </a:pPr>
              <a:r>
                <a:rPr lang="es-PE" sz="1400" b="1" dirty="0">
                  <a:solidFill>
                    <a:schemeClr val="bg1"/>
                  </a:solidFill>
                  <a:latin typeface="+mn-lt"/>
                  <a:ea typeface="+mn-ea"/>
                  <a:cs typeface="Calibri"/>
                </a:rPr>
                <a:t>ARGUMENTOS EN CONTRA DE </a:t>
              </a:r>
              <a:br>
                <a:rPr lang="es-PE" sz="1400" b="1" dirty="0">
                  <a:solidFill>
                    <a:schemeClr val="bg1"/>
                  </a:solidFill>
                  <a:latin typeface="+mn-lt"/>
                  <a:ea typeface="+mn-ea"/>
                  <a:cs typeface="Calibri"/>
                </a:rPr>
              </a:br>
              <a:r>
                <a:rPr lang="es-PE" sz="1400" b="1" dirty="0">
                  <a:solidFill>
                    <a:schemeClr val="bg1"/>
                  </a:solidFill>
                  <a:latin typeface="+mn-lt"/>
                  <a:ea typeface="+mn-ea"/>
                  <a:cs typeface="Calibri"/>
                </a:rPr>
                <a:t>LOS INVENTARIOS</a:t>
              </a:r>
            </a:p>
          </p:txBody>
        </p:sp>
        <p:sp>
          <p:nvSpPr>
            <p:cNvPr id="22" name="Google Shape;335;p23">
              <a:extLst>
                <a:ext uri="{FF2B5EF4-FFF2-40B4-BE49-F238E27FC236}">
                  <a16:creationId xmlns:a16="http://schemas.microsoft.com/office/drawing/2014/main" id="{DD9E2B7A-7166-7247-8A8C-3419C2F8FEA8}"/>
                </a:ext>
              </a:extLst>
            </p:cNvPr>
            <p:cNvSpPr/>
            <p:nvPr/>
          </p:nvSpPr>
          <p:spPr>
            <a:xfrm>
              <a:off x="4676455" y="2418330"/>
              <a:ext cx="3175640" cy="2226136"/>
            </a:xfrm>
            <a:prstGeom prst="roundRect">
              <a:avLst>
                <a:gd name="adj" fmla="val 4409"/>
              </a:avLst>
            </a:prstGeom>
            <a:solidFill>
              <a:srgbClr val="E3DCED"/>
            </a:solidFill>
            <a:ln>
              <a:noFill/>
            </a:ln>
          </p:spPr>
          <p:txBody>
            <a:bodyPr spcFirstLastPara="1" wrap="square" lIns="108000" tIns="108000" rIns="108000" bIns="45700" anchor="t" anchorCtr="0">
              <a:noAutofit/>
            </a:bodyPr>
            <a:lstStyle/>
            <a:p>
              <a:pPr marL="182563" lvl="1" indent="-96838" defTabSz="457200">
                <a:spcAft>
                  <a:spcPts val="600"/>
                </a:spcAft>
                <a:buClr>
                  <a:srgbClr val="7150A0"/>
                </a:buClr>
                <a:buSzPct val="100000"/>
                <a:buFont typeface="Arial" panose="020B0604020202020204" pitchFamily="34" charset="0"/>
                <a:buChar char="•"/>
              </a:pPr>
              <a:r>
                <a:rPr lang="es-PE" sz="1200" dirty="0">
                  <a:latin typeface="Calibri" panose="020F0502020204030204" pitchFamily="34" charset="0"/>
                  <a:ea typeface="+mj-lt"/>
                  <a:cs typeface="Calibri" panose="020F0502020204030204" pitchFamily="34" charset="0"/>
                </a:rPr>
                <a:t>Los inventarios son vistos como pérdidas por ser capital inmovilizado.</a:t>
              </a:r>
            </a:p>
            <a:p>
              <a:pPr marL="182563" lvl="1" indent="-96838" defTabSz="457200">
                <a:spcAft>
                  <a:spcPts val="600"/>
                </a:spcAft>
                <a:buClr>
                  <a:srgbClr val="7150A0"/>
                </a:buClr>
                <a:buSzPct val="100000"/>
                <a:buFont typeface="Arial" panose="020B0604020202020204" pitchFamily="34" charset="0"/>
                <a:buChar char="•"/>
              </a:pPr>
              <a:r>
                <a:rPr lang="es-PE" sz="1200" dirty="0">
                  <a:latin typeface="Calibri" panose="020F0502020204030204" pitchFamily="34" charset="0"/>
                  <a:ea typeface="+mj-lt"/>
                  <a:cs typeface="Calibri" panose="020F0502020204030204" pitchFamily="34" charset="0"/>
                </a:rPr>
                <a:t>Generan problemas de calidad y/o obsolescencia de productos.</a:t>
              </a:r>
            </a:p>
            <a:p>
              <a:pPr marL="182563" lvl="1" indent="-96838" defTabSz="457200">
                <a:spcAft>
                  <a:spcPts val="600"/>
                </a:spcAft>
                <a:buClr>
                  <a:srgbClr val="7150A0"/>
                </a:buClr>
                <a:buSzPct val="100000"/>
                <a:buFont typeface="Arial" panose="020B0604020202020204" pitchFamily="34" charset="0"/>
                <a:buChar char="•"/>
              </a:pPr>
              <a:r>
                <a:rPr lang="es-PE" sz="1200" dirty="0">
                  <a:latin typeface="Calibri" panose="020F0502020204030204" pitchFamily="34" charset="0"/>
                  <a:ea typeface="+mj-lt"/>
                  <a:cs typeface="Calibri" panose="020F0502020204030204" pitchFamily="34" charset="0"/>
                </a:rPr>
                <a:t>Ocultan problemas de mala planificación o procesos de compras o manufactura.</a:t>
              </a:r>
            </a:p>
            <a:p>
              <a:pPr marL="182563" lvl="1" indent="-96838" defTabSz="457200">
                <a:spcAft>
                  <a:spcPts val="600"/>
                </a:spcAft>
                <a:buClr>
                  <a:srgbClr val="7150A0"/>
                </a:buClr>
                <a:buSzPct val="100000"/>
                <a:buFont typeface="Arial" panose="020B0604020202020204" pitchFamily="34" charset="0"/>
                <a:buChar char="•"/>
              </a:pPr>
              <a:r>
                <a:rPr lang="es-PE" sz="1200" dirty="0">
                  <a:latin typeface="Calibri" panose="020F0502020204030204" pitchFamily="34" charset="0"/>
                  <a:ea typeface="+mj-lt"/>
                  <a:cs typeface="Calibri" panose="020F0502020204030204" pitchFamily="34" charset="0"/>
                </a:rPr>
                <a:t>Promueve una actitud aislada de la gestión de la cadena de suministros.</a:t>
              </a:r>
            </a:p>
          </p:txBody>
        </p:sp>
        <p:grpSp>
          <p:nvGrpSpPr>
            <p:cNvPr id="23" name="Agrupar 9">
              <a:extLst>
                <a:ext uri="{FF2B5EF4-FFF2-40B4-BE49-F238E27FC236}">
                  <a16:creationId xmlns:a16="http://schemas.microsoft.com/office/drawing/2014/main" id="{F32F65B2-2418-9A46-A9D5-1A6020EB590F}"/>
                </a:ext>
              </a:extLst>
            </p:cNvPr>
            <p:cNvGrpSpPr/>
            <p:nvPr/>
          </p:nvGrpSpPr>
          <p:grpSpPr>
            <a:xfrm>
              <a:off x="4460689" y="1892408"/>
              <a:ext cx="459474" cy="403823"/>
              <a:chOff x="5892512" y="2805541"/>
              <a:chExt cx="459474" cy="403823"/>
            </a:xfrm>
          </p:grpSpPr>
          <p:sp>
            <p:nvSpPr>
              <p:cNvPr id="30" name="Elipse 29">
                <a:extLst>
                  <a:ext uri="{FF2B5EF4-FFF2-40B4-BE49-F238E27FC236}">
                    <a16:creationId xmlns:a16="http://schemas.microsoft.com/office/drawing/2014/main" id="{1D6D6447-B4BF-F845-943D-0939EF1CEC9C}"/>
                  </a:ext>
                </a:extLst>
              </p:cNvPr>
              <p:cNvSpPr/>
              <p:nvPr/>
            </p:nvSpPr>
            <p:spPr>
              <a:xfrm>
                <a:off x="5956277" y="2824919"/>
                <a:ext cx="395709" cy="376075"/>
              </a:xfrm>
              <a:prstGeom prst="ellipse">
                <a:avLst/>
              </a:prstGeom>
              <a:solidFill>
                <a:srgbClr val="593E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31" name="Elipse 30">
                <a:extLst>
                  <a:ext uri="{FF2B5EF4-FFF2-40B4-BE49-F238E27FC236}">
                    <a16:creationId xmlns:a16="http://schemas.microsoft.com/office/drawing/2014/main" id="{C987856E-6A86-744C-9E6F-B1BD77B74DBF}"/>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32" name="Triángulo 31">
                <a:extLst>
                  <a:ext uri="{FF2B5EF4-FFF2-40B4-BE49-F238E27FC236}">
                    <a16:creationId xmlns:a16="http://schemas.microsoft.com/office/drawing/2014/main" id="{236BE538-D9FC-094D-8E3A-1DBB6B0F8BE3}"/>
                  </a:ext>
                </a:extLst>
              </p:cNvPr>
              <p:cNvSpPr/>
              <p:nvPr/>
            </p:nvSpPr>
            <p:spPr>
              <a:xfrm rot="5400000">
                <a:off x="6076285" y="2946262"/>
                <a:ext cx="186870" cy="122381"/>
              </a:xfrm>
              <a:prstGeom prst="triangle">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sp>
          <p:nvSpPr>
            <p:cNvPr id="24" name="Google Shape;332;p23">
              <a:extLst>
                <a:ext uri="{FF2B5EF4-FFF2-40B4-BE49-F238E27FC236}">
                  <a16:creationId xmlns:a16="http://schemas.microsoft.com/office/drawing/2014/main" id="{385C82FE-F71E-3248-A8D3-E1F353C42D50}"/>
                </a:ext>
              </a:extLst>
            </p:cNvPr>
            <p:cNvSpPr/>
            <p:nvPr/>
          </p:nvSpPr>
          <p:spPr>
            <a:xfrm>
              <a:off x="1290849" y="1843779"/>
              <a:ext cx="3175640" cy="501005"/>
            </a:xfrm>
            <a:prstGeom prst="roundRect">
              <a:avLst>
                <a:gd name="adj" fmla="val 18326"/>
              </a:avLst>
            </a:prstGeom>
            <a:solidFill>
              <a:srgbClr val="92C14E"/>
            </a:solidFill>
            <a:ln>
              <a:noFill/>
            </a:ln>
          </p:spPr>
          <p:txBody>
            <a:bodyPr spcFirstLastPara="1" wrap="square" lIns="91425" tIns="45700" rIns="91425" bIns="45700" anchor="ctr" anchorCtr="0">
              <a:noAutofit/>
            </a:bodyPr>
            <a:lstStyle/>
            <a:p>
              <a:pPr algn="ctr" defTabSz="457200">
                <a:spcBef>
                  <a:spcPts val="0"/>
                </a:spcBef>
              </a:pPr>
              <a:r>
                <a:rPr lang="es-PE" sz="1300" b="1" dirty="0">
                  <a:solidFill>
                    <a:schemeClr val="bg1"/>
                  </a:solidFill>
                  <a:latin typeface="+mn-lt"/>
                  <a:ea typeface="+mn-ea"/>
                  <a:cs typeface="Calibri"/>
                </a:rPr>
                <a:t>ARGUMENTOS A FAVOR DE </a:t>
              </a:r>
              <a:br>
                <a:rPr lang="es-PE" sz="1300" b="1" dirty="0">
                  <a:solidFill>
                    <a:schemeClr val="bg1"/>
                  </a:solidFill>
                  <a:latin typeface="+mn-lt"/>
                  <a:ea typeface="+mn-ea"/>
                  <a:cs typeface="Calibri"/>
                </a:rPr>
              </a:br>
              <a:r>
                <a:rPr lang="es-PE" sz="1300" b="1" dirty="0">
                  <a:solidFill>
                    <a:schemeClr val="bg1"/>
                  </a:solidFill>
                  <a:latin typeface="+mn-lt"/>
                  <a:ea typeface="+mn-ea"/>
                  <a:cs typeface="Calibri"/>
                </a:rPr>
                <a:t>LOS INVENTARIOS</a:t>
              </a:r>
            </a:p>
          </p:txBody>
        </p:sp>
        <p:sp>
          <p:nvSpPr>
            <p:cNvPr id="25" name="Google Shape;334;p23">
              <a:extLst>
                <a:ext uri="{FF2B5EF4-FFF2-40B4-BE49-F238E27FC236}">
                  <a16:creationId xmlns:a16="http://schemas.microsoft.com/office/drawing/2014/main" id="{9F2F1884-8827-EA47-BFD4-54985181937B}"/>
                </a:ext>
              </a:extLst>
            </p:cNvPr>
            <p:cNvSpPr/>
            <p:nvPr/>
          </p:nvSpPr>
          <p:spPr>
            <a:xfrm>
              <a:off x="1290849" y="2418329"/>
              <a:ext cx="3175640" cy="2226137"/>
            </a:xfrm>
            <a:prstGeom prst="roundRect">
              <a:avLst>
                <a:gd name="adj" fmla="val 3579"/>
              </a:avLst>
            </a:prstGeom>
            <a:solidFill>
              <a:srgbClr val="DDEEC7"/>
            </a:solidFill>
            <a:ln>
              <a:noFill/>
            </a:ln>
          </p:spPr>
          <p:txBody>
            <a:bodyPr spcFirstLastPara="1" wrap="square" lIns="108000" tIns="108000" rIns="108000" bIns="45700" anchor="t" anchorCtr="0">
              <a:noAutofit/>
            </a:bodyPr>
            <a:lstStyle/>
            <a:p>
              <a:pPr marL="134938" lvl="1" indent="-125413" defTabSz="457200">
                <a:spcAft>
                  <a:spcPts val="600"/>
                </a:spcAft>
                <a:buClr>
                  <a:srgbClr val="92C14E"/>
                </a:buClr>
                <a:buSzPct val="100000"/>
                <a:buFont typeface="Arial" panose="020B0604020202020204" pitchFamily="34" charset="0"/>
                <a:buChar char="•"/>
                <a:tabLst>
                  <a:tab pos="3228975" algn="l"/>
                </a:tabLst>
              </a:pPr>
              <a:r>
                <a:rPr lang="es-PE" sz="1200" dirty="0">
                  <a:latin typeface="Calibri"/>
                  <a:ea typeface="+mn-ea"/>
                  <a:cs typeface="Calibri"/>
                </a:rPr>
                <a:t>Mejora el servicio al cliente por su disponibilidad e incrementa las ventas.</a:t>
              </a:r>
            </a:p>
            <a:p>
              <a:pPr marL="134938" lvl="1" indent="-125413" defTabSz="457200">
                <a:spcAft>
                  <a:spcPts val="600"/>
                </a:spcAft>
                <a:buClr>
                  <a:srgbClr val="92C14E"/>
                </a:buClr>
                <a:buSzPct val="100000"/>
                <a:buFont typeface="Arial" panose="020B0604020202020204" pitchFamily="34" charset="0"/>
                <a:buChar char="•"/>
                <a:tabLst>
                  <a:tab pos="3228975" algn="l"/>
                </a:tabLst>
              </a:pPr>
              <a:r>
                <a:rPr lang="es-PE" sz="1200" dirty="0">
                  <a:latin typeface="Calibri"/>
                  <a:ea typeface="+mn-ea"/>
                  <a:cs typeface="Calibri"/>
                </a:rPr>
                <a:t>Reduce los costos cuando se compra o produce con economías de escala y en el transporte.</a:t>
              </a:r>
            </a:p>
            <a:p>
              <a:pPr marL="134938" lvl="1" indent="-125413" defTabSz="457200">
                <a:spcAft>
                  <a:spcPts val="600"/>
                </a:spcAft>
                <a:buClr>
                  <a:srgbClr val="92C14E"/>
                </a:buClr>
                <a:buSzPct val="100000"/>
                <a:buFont typeface="Arial" panose="020B0604020202020204" pitchFamily="34" charset="0"/>
                <a:buChar char="•"/>
                <a:tabLst>
                  <a:tab pos="3228975" algn="l"/>
                </a:tabLst>
              </a:pPr>
              <a:r>
                <a:rPr lang="es-PE" sz="1200" dirty="0">
                  <a:latin typeface="Calibri"/>
                  <a:ea typeface="+mn-ea"/>
                  <a:cs typeface="Calibri"/>
                </a:rPr>
                <a:t>Los inventarios sirven como un amortiguador para afrontar la variabilidad e incertidumbre de la demanda.</a:t>
              </a:r>
            </a:p>
            <a:p>
              <a:pPr marL="134938" lvl="1" indent="-125413" defTabSz="457200">
                <a:spcAft>
                  <a:spcPts val="600"/>
                </a:spcAft>
                <a:buClr>
                  <a:srgbClr val="92C14E"/>
                </a:buClr>
                <a:buSzPct val="100000"/>
                <a:buFont typeface="Arial" panose="020B0604020202020204" pitchFamily="34" charset="0"/>
                <a:buChar char="•"/>
                <a:tabLst>
                  <a:tab pos="3228975" algn="l"/>
                </a:tabLst>
              </a:pPr>
              <a:r>
                <a:rPr lang="es-PE" sz="1200" dirty="0">
                  <a:latin typeface="Calibri"/>
                  <a:ea typeface="+mn-ea"/>
                  <a:cs typeface="Calibri"/>
                </a:rPr>
                <a:t>Ayuda a enfrentar problemas inesperados.</a:t>
              </a:r>
            </a:p>
            <a:p>
              <a:pPr marL="177800" lvl="1" indent="-168275" defTabSz="457200">
                <a:buClr>
                  <a:srgbClr val="92C14E"/>
                </a:buClr>
                <a:buSzPct val="100000"/>
                <a:buFont typeface="Arial" panose="020B0604020202020204" pitchFamily="34" charset="0"/>
                <a:buChar char="•"/>
                <a:tabLst>
                  <a:tab pos="3228975" algn="l"/>
                </a:tabLst>
              </a:pPr>
              <a:endParaRPr lang="es-PE" sz="1300" dirty="0">
                <a:solidFill>
                  <a:srgbClr val="262626"/>
                </a:solidFill>
                <a:latin typeface="Calibri"/>
                <a:ea typeface="+mn-ea"/>
                <a:cs typeface="Calibri"/>
              </a:endParaRPr>
            </a:p>
          </p:txBody>
        </p:sp>
        <p:grpSp>
          <p:nvGrpSpPr>
            <p:cNvPr id="26" name="Agrupar 4">
              <a:extLst>
                <a:ext uri="{FF2B5EF4-FFF2-40B4-BE49-F238E27FC236}">
                  <a16:creationId xmlns:a16="http://schemas.microsoft.com/office/drawing/2014/main" id="{D755E9A2-619A-F64F-880D-6981CDA744E4}"/>
                </a:ext>
              </a:extLst>
            </p:cNvPr>
            <p:cNvGrpSpPr/>
            <p:nvPr/>
          </p:nvGrpSpPr>
          <p:grpSpPr>
            <a:xfrm>
              <a:off x="1075934" y="1892408"/>
              <a:ext cx="459474" cy="403823"/>
              <a:chOff x="5892512" y="2805541"/>
              <a:chExt cx="459474" cy="403823"/>
            </a:xfrm>
          </p:grpSpPr>
          <p:sp>
            <p:nvSpPr>
              <p:cNvPr id="27" name="Elipse 26">
                <a:extLst>
                  <a:ext uri="{FF2B5EF4-FFF2-40B4-BE49-F238E27FC236}">
                    <a16:creationId xmlns:a16="http://schemas.microsoft.com/office/drawing/2014/main" id="{4B054A87-F512-3F4A-AA0D-981B1D1244CF}"/>
                  </a:ext>
                </a:extLst>
              </p:cNvPr>
              <p:cNvSpPr/>
              <p:nvPr/>
            </p:nvSpPr>
            <p:spPr>
              <a:xfrm>
                <a:off x="5956277" y="2824919"/>
                <a:ext cx="395709" cy="376075"/>
              </a:xfrm>
              <a:prstGeom prst="ellipse">
                <a:avLst/>
              </a:prstGeom>
              <a:solidFill>
                <a:srgbClr val="6A8F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8" name="Elipse 27">
                <a:extLst>
                  <a:ext uri="{FF2B5EF4-FFF2-40B4-BE49-F238E27FC236}">
                    <a16:creationId xmlns:a16="http://schemas.microsoft.com/office/drawing/2014/main" id="{4DD40ECF-6C48-0643-8672-714152E9EE51}"/>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9" name="Triángulo 28">
                <a:extLst>
                  <a:ext uri="{FF2B5EF4-FFF2-40B4-BE49-F238E27FC236}">
                    <a16:creationId xmlns:a16="http://schemas.microsoft.com/office/drawing/2014/main" id="{07FE8A6E-7595-A94F-8B02-F98BC2B0DD1C}"/>
                  </a:ext>
                </a:extLst>
              </p:cNvPr>
              <p:cNvSpPr/>
              <p:nvPr/>
            </p:nvSpPr>
            <p:spPr>
              <a:xfrm rot="5400000">
                <a:off x="6076285" y="2946262"/>
                <a:ext cx="186870" cy="122381"/>
              </a:xfrm>
              <a:prstGeom prst="triangle">
                <a:avLst/>
              </a:prstGeom>
              <a:solidFill>
                <a:srgbClr val="92C1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spTree>
    <p:extLst>
      <p:ext uri="{BB962C8B-B14F-4D97-AF65-F5344CB8AC3E}">
        <p14:creationId xmlns:p14="http://schemas.microsoft.com/office/powerpoint/2010/main" val="2552754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Rectángulo redondeado 9">
                <a:extLst>
                  <a:ext uri="{FF2B5EF4-FFF2-40B4-BE49-F238E27FC236}">
                    <a16:creationId xmlns:a16="http://schemas.microsoft.com/office/drawing/2014/main" id="{9DCFEDF1-CBA0-3944-8B66-573AB00A70A2}"/>
                  </a:ext>
                </a:extLst>
              </p:cNvPr>
              <p:cNvSpPr/>
              <p:nvPr/>
            </p:nvSpPr>
            <p:spPr>
              <a:xfrm>
                <a:off x="618741" y="3087538"/>
                <a:ext cx="7906517" cy="644669"/>
              </a:xfrm>
              <a:prstGeom prst="roundRect">
                <a:avLst>
                  <a:gd name="adj" fmla="val 1242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14:m>
                  <m:oMathPara xmlns:m="http://schemas.openxmlformats.org/officeDocument/2006/math">
                    <m:oMathParaPr>
                      <m:jc m:val="centerGroup"/>
                    </m:oMathParaPr>
                    <m:oMath xmlns:m="http://schemas.openxmlformats.org/officeDocument/2006/math">
                      <m:r>
                        <m:rPr>
                          <m:sty m:val="p"/>
                        </m:rPr>
                        <a:rPr lang="es-PE" smtClean="0">
                          <a:solidFill>
                            <a:schemeClr val="tx1"/>
                          </a:solidFill>
                          <a:latin typeface="Cambria Math" panose="02040503050406030204" pitchFamily="18" charset="0"/>
                        </a:rPr>
                        <m:t>I</m:t>
                      </m:r>
                      <m:r>
                        <m:rPr>
                          <m:sty m:val="p"/>
                        </m:rPr>
                        <a:rPr lang="es-ES">
                          <a:solidFill>
                            <a:schemeClr val="tx1"/>
                          </a:solidFill>
                          <a:latin typeface="Cambria Math" panose="02040503050406030204" pitchFamily="18" charset="0"/>
                        </a:rPr>
                        <m:t>NVENTARIO</m:t>
                      </m:r>
                      <m:r>
                        <a:rPr lang="es-ES">
                          <a:solidFill>
                            <a:schemeClr val="tx1"/>
                          </a:solidFill>
                          <a:latin typeface="Cambria Math" panose="02040503050406030204" pitchFamily="18" charset="0"/>
                        </a:rPr>
                        <m:t> </m:t>
                      </m:r>
                      <m:r>
                        <m:rPr>
                          <m:sty m:val="p"/>
                        </m:rPr>
                        <a:rPr lang="es-ES">
                          <a:solidFill>
                            <a:schemeClr val="tx1"/>
                          </a:solidFill>
                          <a:latin typeface="Cambria Math" panose="02040503050406030204" pitchFamily="18" charset="0"/>
                        </a:rPr>
                        <m:t>PROMEDIO</m:t>
                      </m:r>
                      <m:r>
                        <a:rPr lang="es-PE">
                          <a:solidFill>
                            <a:schemeClr val="tx1"/>
                          </a:solidFill>
                          <a:latin typeface="Cambria Math" panose="02040503050406030204" pitchFamily="18" charset="0"/>
                        </a:rPr>
                        <m:t>=</m:t>
                      </m:r>
                      <m:f>
                        <m:fPr>
                          <m:ctrlPr>
                            <a:rPr lang="es-PE" i="1">
                              <a:solidFill>
                                <a:schemeClr val="tx1"/>
                              </a:solidFill>
                              <a:latin typeface="Cambria Math" panose="02040503050406030204" pitchFamily="18" charset="0"/>
                            </a:rPr>
                          </m:ctrlPr>
                        </m:fPr>
                        <m:num>
                          <m:r>
                            <m:rPr>
                              <m:sty m:val="p"/>
                            </m:rPr>
                            <a:rPr lang="es-ES">
                              <a:solidFill>
                                <a:schemeClr val="tx1"/>
                              </a:solidFill>
                              <a:latin typeface="Cambria Math" panose="02040503050406030204" pitchFamily="18" charset="0"/>
                            </a:rPr>
                            <m:t>TAMA</m:t>
                          </m:r>
                          <m:r>
                            <a:rPr lang="es-ES">
                              <a:solidFill>
                                <a:schemeClr val="tx1"/>
                              </a:solidFill>
                              <a:latin typeface="Cambria Math" panose="02040503050406030204" pitchFamily="18" charset="0"/>
                            </a:rPr>
                            <m:t>Ñ</m:t>
                          </m:r>
                          <m:r>
                            <m:rPr>
                              <m:sty m:val="p"/>
                            </m:rPr>
                            <a:rPr lang="es-ES">
                              <a:solidFill>
                                <a:schemeClr val="tx1"/>
                              </a:solidFill>
                              <a:latin typeface="Cambria Math" panose="02040503050406030204" pitchFamily="18" charset="0"/>
                            </a:rPr>
                            <m:t>O</m:t>
                          </m:r>
                          <m:r>
                            <a:rPr lang="es-ES">
                              <a:solidFill>
                                <a:schemeClr val="tx1"/>
                              </a:solidFill>
                              <a:latin typeface="Cambria Math" panose="02040503050406030204" pitchFamily="18" charset="0"/>
                            </a:rPr>
                            <m:t> </m:t>
                          </m:r>
                          <m:r>
                            <m:rPr>
                              <m:sty m:val="p"/>
                            </m:rPr>
                            <a:rPr lang="es-ES">
                              <a:solidFill>
                                <a:schemeClr val="tx1"/>
                              </a:solidFill>
                              <a:latin typeface="Cambria Math" panose="02040503050406030204" pitchFamily="18" charset="0"/>
                            </a:rPr>
                            <m:t>DE</m:t>
                          </m:r>
                          <m:r>
                            <a:rPr lang="es-ES">
                              <a:solidFill>
                                <a:schemeClr val="tx1"/>
                              </a:solidFill>
                              <a:latin typeface="Cambria Math" panose="02040503050406030204" pitchFamily="18" charset="0"/>
                            </a:rPr>
                            <m:t> </m:t>
                          </m:r>
                          <m:r>
                            <m:rPr>
                              <m:sty m:val="p"/>
                            </m:rPr>
                            <a:rPr lang="es-ES">
                              <a:solidFill>
                                <a:schemeClr val="tx1"/>
                              </a:solidFill>
                              <a:latin typeface="Cambria Math" panose="02040503050406030204" pitchFamily="18" charset="0"/>
                            </a:rPr>
                            <m:t>LOTE</m:t>
                          </m:r>
                        </m:num>
                        <m:den>
                          <m:r>
                            <a:rPr lang="es-ES">
                              <a:solidFill>
                                <a:schemeClr val="tx1"/>
                              </a:solidFill>
                              <a:latin typeface="Cambria Math" panose="02040503050406030204" pitchFamily="18" charset="0"/>
                            </a:rPr>
                            <m:t>2</m:t>
                          </m:r>
                        </m:den>
                      </m:f>
                      <m:r>
                        <m:rPr>
                          <m:nor/>
                        </m:rPr>
                        <a:rPr lang="es-PE" dirty="0">
                          <a:solidFill>
                            <a:schemeClr val="tx1"/>
                          </a:solidFill>
                        </a:rPr>
                        <m:t> + </m:t>
                      </m:r>
                      <m:r>
                        <m:rPr>
                          <m:nor/>
                        </m:rPr>
                        <a:rPr lang="es-PE" dirty="0">
                          <a:solidFill>
                            <a:schemeClr val="tx1"/>
                          </a:solidFill>
                        </a:rPr>
                        <m:t>INVENTARIO</m:t>
                      </m:r>
                      <m:r>
                        <m:rPr>
                          <m:nor/>
                        </m:rPr>
                        <a:rPr lang="es-PE" dirty="0">
                          <a:solidFill>
                            <a:schemeClr val="tx1"/>
                          </a:solidFill>
                        </a:rPr>
                        <m:t> </m:t>
                      </m:r>
                      <m:r>
                        <m:rPr>
                          <m:nor/>
                        </m:rPr>
                        <a:rPr lang="es-PE" dirty="0">
                          <a:solidFill>
                            <a:schemeClr val="tx1"/>
                          </a:solidFill>
                        </a:rPr>
                        <m:t>DE</m:t>
                      </m:r>
                      <m:r>
                        <m:rPr>
                          <m:nor/>
                        </m:rPr>
                        <a:rPr lang="es-PE" dirty="0">
                          <a:solidFill>
                            <a:schemeClr val="tx1"/>
                          </a:solidFill>
                        </a:rPr>
                        <m:t> </m:t>
                      </m:r>
                      <m:r>
                        <m:rPr>
                          <m:nor/>
                        </m:rPr>
                        <a:rPr lang="es-PE" dirty="0">
                          <a:solidFill>
                            <a:schemeClr val="tx1"/>
                          </a:solidFill>
                        </a:rPr>
                        <m:t>SEGURIDAD</m:t>
                      </m:r>
                      <m:r>
                        <m:rPr>
                          <m:nor/>
                        </m:rPr>
                        <a:rPr lang="es-PE" dirty="0">
                          <a:solidFill>
                            <a:schemeClr val="tx1"/>
                          </a:solidFill>
                        </a:rPr>
                        <m:t> </m:t>
                      </m:r>
                    </m:oMath>
                  </m:oMathPara>
                </a14:m>
                <a:endParaRPr lang="es-PE" dirty="0">
                  <a:solidFill>
                    <a:schemeClr val="tx1"/>
                  </a:solidFill>
                </a:endParaRPr>
              </a:p>
            </p:txBody>
          </p:sp>
        </mc:Choice>
        <mc:Fallback xmlns="">
          <p:sp>
            <p:nvSpPr>
              <p:cNvPr id="10" name="Rectángulo redondeado 9">
                <a:extLst>
                  <a:ext uri="{FF2B5EF4-FFF2-40B4-BE49-F238E27FC236}">
                    <a16:creationId xmlns:a16="http://schemas.microsoft.com/office/drawing/2014/main" id="{9DCFEDF1-CBA0-3944-8B66-573AB00A70A2}"/>
                  </a:ext>
                </a:extLst>
              </p:cNvPr>
              <p:cNvSpPr>
                <a:spLocks noRot="1" noChangeAspect="1" noMove="1" noResize="1" noEditPoints="1" noAdjustHandles="1" noChangeArrowheads="1" noChangeShapeType="1" noTextEdit="1"/>
              </p:cNvSpPr>
              <p:nvPr/>
            </p:nvSpPr>
            <p:spPr>
              <a:xfrm>
                <a:off x="618741" y="3087538"/>
                <a:ext cx="7906517" cy="644669"/>
              </a:xfrm>
              <a:prstGeom prst="roundRect">
                <a:avLst>
                  <a:gd name="adj" fmla="val 12423"/>
                </a:avLst>
              </a:prstGeom>
              <a:blipFill>
                <a:blip r:embed="rId3"/>
                <a:stretch>
                  <a:fillRect b="-5769"/>
                </a:stretch>
              </a:blipFill>
              <a:ln>
                <a:noFill/>
              </a:ln>
            </p:spPr>
            <p:txBody>
              <a:bodyPr/>
              <a:lstStyle/>
              <a:p>
                <a:r>
                  <a:rPr lang="es-ES_tradnl">
                    <a:noFill/>
                  </a:rPr>
                  <a:t> </a:t>
                </a:r>
              </a:p>
            </p:txBody>
          </p:sp>
        </mc:Fallback>
      </mc:AlternateContent>
      <p:sp>
        <p:nvSpPr>
          <p:cNvPr id="3" name="object 7"/>
          <p:cNvSpPr txBox="1"/>
          <p:nvPr/>
        </p:nvSpPr>
        <p:spPr>
          <a:xfrm>
            <a:off x="503238" y="920964"/>
            <a:ext cx="7906517" cy="1061829"/>
          </a:xfrm>
          <a:prstGeom prst="rect">
            <a:avLst/>
          </a:prstGeom>
        </p:spPr>
        <p:txBody>
          <a:bodyPr vert="horz" wrap="square" lIns="0" tIns="0" rIns="0" bIns="0" rtlCol="0">
            <a:spAutoFit/>
          </a:bodyPr>
          <a:lstStyle/>
          <a:p>
            <a:pPr marL="11725">
              <a:spcAft>
                <a:spcPts val="600"/>
              </a:spcAft>
              <a:buSzPct val="100000"/>
              <a:tabLst>
                <a:tab pos="121285" algn="l"/>
              </a:tabLst>
            </a:pPr>
            <a:r>
              <a:rPr lang="es-ES" sz="1600" b="1" spc="-10" dirty="0">
                <a:solidFill>
                  <a:srgbClr val="262626"/>
                </a:solidFill>
                <a:cs typeface="Source Sans Pro"/>
              </a:rPr>
              <a:t>MÉTODO: INVENTARIO PROMEDIO</a:t>
            </a:r>
          </a:p>
          <a:p>
            <a:pPr marL="11725">
              <a:buSzPct val="100000"/>
              <a:tabLst>
                <a:tab pos="121285" algn="l"/>
              </a:tabLst>
            </a:pPr>
            <a:r>
              <a:rPr lang="es-ES" sz="1600" spc="-10" dirty="0">
                <a:solidFill>
                  <a:srgbClr val="262626"/>
                </a:solidFill>
                <a:cs typeface="Source Sans Pro"/>
              </a:rPr>
              <a:t>El inventario promedio es la cantidad de mercadería en unidades o en valor que la empresa tiene en función a su operación. Se calcula de muchas formas, todos son modelos que buscan medir esta cantidad:</a:t>
            </a:r>
            <a:endParaRPr lang="es-PE" sz="1600" spc="-10" dirty="0">
              <a:solidFill>
                <a:srgbClr val="262626"/>
              </a:solidFill>
              <a:cs typeface="Source Sans Pro"/>
            </a:endParaRPr>
          </a:p>
        </p:txBody>
      </p:sp>
      <p:sp>
        <p:nvSpPr>
          <p:cNvPr id="7" name="Rectangle 5">
            <a:extLst>
              <a:ext uri="{FF2B5EF4-FFF2-40B4-BE49-F238E27FC236}">
                <a16:creationId xmlns:a16="http://schemas.microsoft.com/office/drawing/2014/main" id="{4619B81B-F36F-A54C-AEA1-8AEDE5957872}"/>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mc:AlternateContent xmlns:mc="http://schemas.openxmlformats.org/markup-compatibility/2006" xmlns:a14="http://schemas.microsoft.com/office/drawing/2010/main">
        <mc:Choice Requires="a14">
          <p:sp>
            <p:nvSpPr>
              <p:cNvPr id="8" name="Rectángulo redondeado 7">
                <a:extLst>
                  <a:ext uri="{FF2B5EF4-FFF2-40B4-BE49-F238E27FC236}">
                    <a16:creationId xmlns:a16="http://schemas.microsoft.com/office/drawing/2014/main" id="{A6B0540D-B063-164B-B736-3F5EDBFF3988}"/>
                  </a:ext>
                </a:extLst>
              </p:cNvPr>
              <p:cNvSpPr/>
              <p:nvPr/>
            </p:nvSpPr>
            <p:spPr>
              <a:xfrm>
                <a:off x="1751854" y="4019069"/>
                <a:ext cx="5640292" cy="644669"/>
              </a:xfrm>
              <a:prstGeom prst="roundRect">
                <a:avLst>
                  <a:gd name="adj" fmla="val 12423"/>
                </a:avLst>
              </a:prstGeom>
              <a:solidFill>
                <a:srgbClr val="92C1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14:m>
                  <m:oMathPara xmlns:m="http://schemas.openxmlformats.org/officeDocument/2006/math">
                    <m:oMathParaPr>
                      <m:jc m:val="centerGroup"/>
                    </m:oMathParaPr>
                    <m:oMath xmlns:m="http://schemas.openxmlformats.org/officeDocument/2006/math">
                      <m:r>
                        <m:rPr>
                          <m:sty m:val="p"/>
                        </m:rPr>
                        <a:rPr lang="es-PE" smtClean="0">
                          <a:solidFill>
                            <a:schemeClr val="tx1"/>
                          </a:solidFill>
                          <a:latin typeface="Cambria Math" panose="02040503050406030204" pitchFamily="18" charset="0"/>
                        </a:rPr>
                        <m:t>I</m:t>
                      </m:r>
                      <m:r>
                        <m:rPr>
                          <m:sty m:val="p"/>
                        </m:rPr>
                        <a:rPr lang="es-ES" smtClean="0">
                          <a:solidFill>
                            <a:schemeClr val="tx1"/>
                          </a:solidFill>
                          <a:latin typeface="Cambria Math" panose="02040503050406030204" pitchFamily="18" charset="0"/>
                        </a:rPr>
                        <m:t>NVENTARIO</m:t>
                      </m:r>
                      <m:r>
                        <a:rPr lang="es-ES" smtClean="0">
                          <a:solidFill>
                            <a:schemeClr val="tx1"/>
                          </a:solidFill>
                          <a:latin typeface="Cambria Math" panose="02040503050406030204" pitchFamily="18" charset="0"/>
                        </a:rPr>
                        <m:t> </m:t>
                      </m:r>
                      <m:r>
                        <m:rPr>
                          <m:sty m:val="p"/>
                        </m:rPr>
                        <a:rPr lang="es-ES" smtClean="0">
                          <a:solidFill>
                            <a:schemeClr val="tx1"/>
                          </a:solidFill>
                          <a:latin typeface="Cambria Math" panose="02040503050406030204" pitchFamily="18" charset="0"/>
                        </a:rPr>
                        <m:t>PROMEDIO</m:t>
                      </m:r>
                      <m:r>
                        <a:rPr lang="es-PE">
                          <a:solidFill>
                            <a:schemeClr val="tx1"/>
                          </a:solidFill>
                          <a:latin typeface="Cambria Math" panose="02040503050406030204" pitchFamily="18" charset="0"/>
                        </a:rPr>
                        <m:t>=</m:t>
                      </m:r>
                      <m:f>
                        <m:fPr>
                          <m:ctrlPr>
                            <a:rPr lang="es-PE" i="1">
                              <a:solidFill>
                                <a:schemeClr val="tx1"/>
                              </a:solidFill>
                              <a:latin typeface="Cambria Math" panose="02040503050406030204" pitchFamily="18" charset="0"/>
                            </a:rPr>
                          </m:ctrlPr>
                        </m:fPr>
                        <m:num>
                          <m:r>
                            <m:rPr>
                              <m:sty m:val="p"/>
                            </m:rPr>
                            <a:rPr lang="es-ES">
                              <a:solidFill>
                                <a:schemeClr val="tx1"/>
                              </a:solidFill>
                              <a:latin typeface="Cambria Math" panose="02040503050406030204" pitchFamily="18" charset="0"/>
                            </a:rPr>
                            <m:t>INV</m:t>
                          </m:r>
                          <m:r>
                            <a:rPr lang="es-ES">
                              <a:solidFill>
                                <a:schemeClr val="tx1"/>
                              </a:solidFill>
                              <a:latin typeface="Cambria Math" panose="02040503050406030204" pitchFamily="18" charset="0"/>
                            </a:rPr>
                            <m:t>. </m:t>
                          </m:r>
                          <m:r>
                            <m:rPr>
                              <m:sty m:val="p"/>
                            </m:rPr>
                            <a:rPr lang="es-ES">
                              <a:solidFill>
                                <a:schemeClr val="tx1"/>
                              </a:solidFill>
                              <a:latin typeface="Cambria Math" panose="02040503050406030204" pitchFamily="18" charset="0"/>
                            </a:rPr>
                            <m:t>INICIAL</m:t>
                          </m:r>
                          <m:r>
                            <a:rPr lang="es-ES">
                              <a:solidFill>
                                <a:schemeClr val="tx1"/>
                              </a:solidFill>
                              <a:latin typeface="Cambria Math" panose="02040503050406030204" pitchFamily="18" charset="0"/>
                            </a:rPr>
                            <m:t>+</m:t>
                          </m:r>
                          <m:r>
                            <m:rPr>
                              <m:sty m:val="p"/>
                            </m:rPr>
                            <a:rPr lang="es-ES">
                              <a:solidFill>
                                <a:schemeClr val="tx1"/>
                              </a:solidFill>
                              <a:latin typeface="Cambria Math" panose="02040503050406030204" pitchFamily="18" charset="0"/>
                            </a:rPr>
                            <m:t>INV</m:t>
                          </m:r>
                          <m:r>
                            <a:rPr lang="es-ES">
                              <a:solidFill>
                                <a:schemeClr val="tx1"/>
                              </a:solidFill>
                              <a:latin typeface="Cambria Math" panose="02040503050406030204" pitchFamily="18" charset="0"/>
                            </a:rPr>
                            <m:t>. </m:t>
                          </m:r>
                          <m:r>
                            <m:rPr>
                              <m:sty m:val="p"/>
                            </m:rPr>
                            <a:rPr lang="es-ES">
                              <a:solidFill>
                                <a:schemeClr val="tx1"/>
                              </a:solidFill>
                              <a:latin typeface="Cambria Math" panose="02040503050406030204" pitchFamily="18" charset="0"/>
                            </a:rPr>
                            <m:t>FINAL</m:t>
                          </m:r>
                        </m:num>
                        <m:den>
                          <m:r>
                            <a:rPr lang="es-ES">
                              <a:solidFill>
                                <a:schemeClr val="tx1"/>
                              </a:solidFill>
                              <a:latin typeface="Cambria Math" panose="02040503050406030204" pitchFamily="18" charset="0"/>
                            </a:rPr>
                            <m:t>2</m:t>
                          </m:r>
                        </m:den>
                      </m:f>
                      <m:r>
                        <m:rPr>
                          <m:nor/>
                        </m:rPr>
                        <a:rPr lang="es-PE" dirty="0">
                          <a:solidFill>
                            <a:schemeClr val="tx1"/>
                          </a:solidFill>
                        </a:rPr>
                        <m:t> </m:t>
                      </m:r>
                    </m:oMath>
                  </m:oMathPara>
                </a14:m>
                <a:endParaRPr lang="es-PE" dirty="0">
                  <a:solidFill>
                    <a:schemeClr val="tx1"/>
                  </a:solidFill>
                </a:endParaRPr>
              </a:p>
            </p:txBody>
          </p:sp>
        </mc:Choice>
        <mc:Fallback xmlns="">
          <p:sp>
            <p:nvSpPr>
              <p:cNvPr id="8" name="Rectángulo redondeado 7">
                <a:extLst>
                  <a:ext uri="{FF2B5EF4-FFF2-40B4-BE49-F238E27FC236}">
                    <a16:creationId xmlns:a16="http://schemas.microsoft.com/office/drawing/2014/main" id="{A6B0540D-B063-164B-B736-3F5EDBFF3988}"/>
                  </a:ext>
                </a:extLst>
              </p:cNvPr>
              <p:cNvSpPr>
                <a:spLocks noRot="1" noChangeAspect="1" noMove="1" noResize="1" noEditPoints="1" noAdjustHandles="1" noChangeArrowheads="1" noChangeShapeType="1" noTextEdit="1"/>
              </p:cNvSpPr>
              <p:nvPr/>
            </p:nvSpPr>
            <p:spPr>
              <a:xfrm>
                <a:off x="1751854" y="4019069"/>
                <a:ext cx="5640292" cy="644669"/>
              </a:xfrm>
              <a:prstGeom prst="roundRect">
                <a:avLst>
                  <a:gd name="adj" fmla="val 12423"/>
                </a:avLst>
              </a:prstGeom>
              <a:blipFill>
                <a:blip r:embed="rId4"/>
                <a:stretch>
                  <a:fillRect/>
                </a:stretch>
              </a:blipFill>
              <a:ln>
                <a:noFill/>
              </a:ln>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3" name="Rectángulo redondeado 12">
                <a:extLst>
                  <a:ext uri="{FF2B5EF4-FFF2-40B4-BE49-F238E27FC236}">
                    <a16:creationId xmlns:a16="http://schemas.microsoft.com/office/drawing/2014/main" id="{1A2DED52-54D9-924D-8D3B-4648F3323334}"/>
                  </a:ext>
                </a:extLst>
              </p:cNvPr>
              <p:cNvSpPr/>
              <p:nvPr/>
            </p:nvSpPr>
            <p:spPr>
              <a:xfrm>
                <a:off x="2060491" y="2269655"/>
                <a:ext cx="5023018" cy="550019"/>
              </a:xfrm>
              <a:prstGeom prst="roundRect">
                <a:avLst>
                  <a:gd name="adj" fmla="val 12423"/>
                </a:avLst>
              </a:prstGeom>
              <a:solidFill>
                <a:srgbClr val="FD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14:m>
                  <m:oMathPara xmlns:m="http://schemas.openxmlformats.org/officeDocument/2006/math">
                    <m:oMathParaPr>
                      <m:jc m:val="centerGroup"/>
                    </m:oMathParaPr>
                    <m:oMath xmlns:m="http://schemas.openxmlformats.org/officeDocument/2006/math">
                      <m:r>
                        <m:rPr>
                          <m:sty m:val="p"/>
                        </m:rPr>
                        <a:rPr lang="es-PE" sz="1400" smtClean="0">
                          <a:solidFill>
                            <a:schemeClr val="tx1"/>
                          </a:solidFill>
                          <a:latin typeface="Cambria Math" panose="02040503050406030204" pitchFamily="18" charset="0"/>
                        </a:rPr>
                        <m:t>I</m:t>
                      </m:r>
                      <m:r>
                        <m:rPr>
                          <m:sty m:val="p"/>
                        </m:rPr>
                        <a:rPr lang="es-ES" sz="1400">
                          <a:solidFill>
                            <a:schemeClr val="tx1"/>
                          </a:solidFill>
                          <a:latin typeface="Cambria Math" panose="02040503050406030204" pitchFamily="18" charset="0"/>
                        </a:rPr>
                        <m:t>NVENTARIO</m:t>
                      </m:r>
                      <m:r>
                        <a:rPr lang="es-ES" sz="1400">
                          <a:solidFill>
                            <a:schemeClr val="tx1"/>
                          </a:solidFill>
                          <a:latin typeface="Cambria Math" panose="02040503050406030204" pitchFamily="18" charset="0"/>
                        </a:rPr>
                        <m:t> </m:t>
                      </m:r>
                      <m:r>
                        <m:rPr>
                          <m:sty m:val="p"/>
                        </m:rPr>
                        <a:rPr lang="es-ES" sz="1400">
                          <a:solidFill>
                            <a:schemeClr val="tx1"/>
                          </a:solidFill>
                          <a:latin typeface="Cambria Math" panose="02040503050406030204" pitchFamily="18" charset="0"/>
                        </a:rPr>
                        <m:t>PROMEDIO</m:t>
                      </m:r>
                      <m:r>
                        <a:rPr lang="es-PE" sz="1400">
                          <a:solidFill>
                            <a:schemeClr val="tx1"/>
                          </a:solidFill>
                          <a:latin typeface="Cambria Math" panose="02040503050406030204" pitchFamily="18" charset="0"/>
                        </a:rPr>
                        <m:t>=</m:t>
                      </m:r>
                      <m:f>
                        <m:fPr>
                          <m:ctrlPr>
                            <a:rPr lang="es-PE" sz="1400" i="1">
                              <a:solidFill>
                                <a:schemeClr val="tx1"/>
                              </a:solidFill>
                              <a:latin typeface="Cambria Math" panose="02040503050406030204" pitchFamily="18" charset="0"/>
                            </a:rPr>
                          </m:ctrlPr>
                        </m:fPr>
                        <m:num>
                          <m:r>
                            <m:rPr>
                              <m:sty m:val="p"/>
                            </m:rPr>
                            <a:rPr lang="es-ES" sz="1400">
                              <a:solidFill>
                                <a:schemeClr val="tx1"/>
                              </a:solidFill>
                              <a:latin typeface="Cambria Math" panose="02040503050406030204" pitchFamily="18" charset="0"/>
                            </a:rPr>
                            <m:t>COSTO</m:t>
                          </m:r>
                          <m:r>
                            <a:rPr lang="es-ES" sz="1400">
                              <a:solidFill>
                                <a:schemeClr val="tx1"/>
                              </a:solidFill>
                              <a:latin typeface="Cambria Math" panose="02040503050406030204" pitchFamily="18" charset="0"/>
                            </a:rPr>
                            <m:t> </m:t>
                          </m:r>
                          <m:r>
                            <m:rPr>
                              <m:sty m:val="p"/>
                            </m:rPr>
                            <a:rPr lang="es-ES" sz="1400">
                              <a:solidFill>
                                <a:schemeClr val="tx1"/>
                              </a:solidFill>
                              <a:latin typeface="Cambria Math" panose="02040503050406030204" pitchFamily="18" charset="0"/>
                            </a:rPr>
                            <m:t>DE</m:t>
                          </m:r>
                          <m:r>
                            <a:rPr lang="es-ES" sz="1400">
                              <a:solidFill>
                                <a:schemeClr val="tx1"/>
                              </a:solidFill>
                              <a:latin typeface="Cambria Math" panose="02040503050406030204" pitchFamily="18" charset="0"/>
                            </a:rPr>
                            <m:t> </m:t>
                          </m:r>
                          <m:r>
                            <m:rPr>
                              <m:sty m:val="p"/>
                            </m:rPr>
                            <a:rPr lang="es-ES" sz="1400">
                              <a:solidFill>
                                <a:schemeClr val="tx1"/>
                              </a:solidFill>
                              <a:latin typeface="Cambria Math" panose="02040503050406030204" pitchFamily="18" charset="0"/>
                            </a:rPr>
                            <m:t>VENTAS</m:t>
                          </m:r>
                        </m:num>
                        <m:den>
                          <m:r>
                            <m:rPr>
                              <m:sty m:val="p"/>
                            </m:rPr>
                            <a:rPr lang="es-ES" sz="1400">
                              <a:solidFill>
                                <a:schemeClr val="tx1"/>
                              </a:solidFill>
                              <a:latin typeface="Cambria Math" panose="02040503050406030204" pitchFamily="18" charset="0"/>
                            </a:rPr>
                            <m:t>ROTACI</m:t>
                          </m:r>
                          <m:r>
                            <a:rPr lang="es-ES" sz="1400">
                              <a:solidFill>
                                <a:schemeClr val="tx1"/>
                              </a:solidFill>
                              <a:latin typeface="Cambria Math" panose="02040503050406030204" pitchFamily="18" charset="0"/>
                            </a:rPr>
                            <m:t>Ó</m:t>
                          </m:r>
                          <m:r>
                            <m:rPr>
                              <m:sty m:val="p"/>
                            </m:rPr>
                            <a:rPr lang="es-ES" sz="1400">
                              <a:solidFill>
                                <a:schemeClr val="tx1"/>
                              </a:solidFill>
                              <a:latin typeface="Cambria Math" panose="02040503050406030204" pitchFamily="18" charset="0"/>
                            </a:rPr>
                            <m:t>N</m:t>
                          </m:r>
                          <m:r>
                            <a:rPr lang="es-ES" sz="1400">
                              <a:solidFill>
                                <a:schemeClr val="tx1"/>
                              </a:solidFill>
                              <a:latin typeface="Cambria Math" panose="02040503050406030204" pitchFamily="18" charset="0"/>
                            </a:rPr>
                            <m:t> </m:t>
                          </m:r>
                          <m:r>
                            <m:rPr>
                              <m:sty m:val="p"/>
                            </m:rPr>
                            <a:rPr lang="es-ES" sz="1400">
                              <a:solidFill>
                                <a:schemeClr val="tx1"/>
                              </a:solidFill>
                              <a:latin typeface="Cambria Math" panose="02040503050406030204" pitchFamily="18" charset="0"/>
                            </a:rPr>
                            <m:t>DE</m:t>
                          </m:r>
                          <m:r>
                            <a:rPr lang="es-ES" sz="1400">
                              <a:solidFill>
                                <a:schemeClr val="tx1"/>
                              </a:solidFill>
                              <a:latin typeface="Cambria Math" panose="02040503050406030204" pitchFamily="18" charset="0"/>
                            </a:rPr>
                            <m:t> </m:t>
                          </m:r>
                          <m:r>
                            <m:rPr>
                              <m:sty m:val="p"/>
                            </m:rPr>
                            <a:rPr lang="es-ES" sz="1400">
                              <a:solidFill>
                                <a:schemeClr val="tx1"/>
                              </a:solidFill>
                              <a:latin typeface="Cambria Math" panose="02040503050406030204" pitchFamily="18" charset="0"/>
                            </a:rPr>
                            <m:t>INVENTARIOS</m:t>
                          </m:r>
                        </m:den>
                      </m:f>
                      <m:r>
                        <m:rPr>
                          <m:nor/>
                        </m:rPr>
                        <a:rPr lang="es-PE" sz="1400" dirty="0">
                          <a:solidFill>
                            <a:schemeClr val="tx1"/>
                          </a:solidFill>
                          <a:latin typeface="Calibri" panose="020F0502020204030204" pitchFamily="34" charset="0"/>
                          <a:cs typeface="Calibri" panose="020F0502020204030204" pitchFamily="34" charset="0"/>
                        </a:rPr>
                        <m:t> </m:t>
                      </m:r>
                    </m:oMath>
                  </m:oMathPara>
                </a14:m>
                <a:endParaRPr lang="es-PE" sz="1400" dirty="0">
                  <a:solidFill>
                    <a:schemeClr val="tx1"/>
                  </a:solidFill>
                  <a:latin typeface="Calibri" panose="020F0502020204030204" pitchFamily="34" charset="0"/>
                  <a:cs typeface="Calibri" panose="020F0502020204030204" pitchFamily="34" charset="0"/>
                </a:endParaRPr>
              </a:p>
            </p:txBody>
          </p:sp>
        </mc:Choice>
        <mc:Fallback xmlns="">
          <p:sp>
            <p:nvSpPr>
              <p:cNvPr id="13" name="Rectángulo redondeado 12">
                <a:extLst>
                  <a:ext uri="{FF2B5EF4-FFF2-40B4-BE49-F238E27FC236}">
                    <a16:creationId xmlns:a16="http://schemas.microsoft.com/office/drawing/2014/main" id="{1A2DED52-54D9-924D-8D3B-4648F3323334}"/>
                  </a:ext>
                </a:extLst>
              </p:cNvPr>
              <p:cNvSpPr>
                <a:spLocks noRot="1" noChangeAspect="1" noMove="1" noResize="1" noEditPoints="1" noAdjustHandles="1" noChangeArrowheads="1" noChangeShapeType="1" noTextEdit="1"/>
              </p:cNvSpPr>
              <p:nvPr/>
            </p:nvSpPr>
            <p:spPr>
              <a:xfrm>
                <a:off x="2060491" y="2269655"/>
                <a:ext cx="5023018" cy="550019"/>
              </a:xfrm>
              <a:prstGeom prst="roundRect">
                <a:avLst>
                  <a:gd name="adj" fmla="val 12423"/>
                </a:avLst>
              </a:prstGeom>
              <a:blipFill>
                <a:blip r:embed="rId5"/>
                <a:stretch>
                  <a:fillRect b="-11111"/>
                </a:stretch>
              </a:blipFill>
              <a:ln>
                <a:noFill/>
              </a:ln>
            </p:spPr>
            <p:txBody>
              <a:bodyPr/>
              <a:lstStyle/>
              <a:p>
                <a:r>
                  <a:rPr lang="es-ES_tradnl">
                    <a:noFill/>
                  </a:rPr>
                  <a:t> </a:t>
                </a:r>
              </a:p>
            </p:txBody>
          </p:sp>
        </mc:Fallback>
      </mc:AlternateContent>
    </p:spTree>
    <p:extLst>
      <p:ext uri="{BB962C8B-B14F-4D97-AF65-F5344CB8AC3E}">
        <p14:creationId xmlns:p14="http://schemas.microsoft.com/office/powerpoint/2010/main" val="47170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00DDB648-635B-3A40-66A8-F83245F63ECD}"/>
              </a:ext>
            </a:extLst>
          </p:cNvPr>
          <p:cNvPicPr>
            <a:picLocks noChangeAspect="1"/>
          </p:cNvPicPr>
          <p:nvPr/>
        </p:nvPicPr>
        <p:blipFill>
          <a:blip r:embed="rId3"/>
          <a:stretch>
            <a:fillRect/>
          </a:stretch>
        </p:blipFill>
        <p:spPr>
          <a:xfrm>
            <a:off x="2259267" y="3203277"/>
            <a:ext cx="4625465" cy="1830993"/>
          </a:xfrm>
          <a:prstGeom prst="rect">
            <a:avLst/>
          </a:prstGeom>
        </p:spPr>
      </p:pic>
      <p:sp>
        <p:nvSpPr>
          <p:cNvPr id="3" name="object 7"/>
          <p:cNvSpPr txBox="1"/>
          <p:nvPr/>
        </p:nvSpPr>
        <p:spPr>
          <a:xfrm>
            <a:off x="503238" y="915263"/>
            <a:ext cx="7906517" cy="1308050"/>
          </a:xfrm>
          <a:prstGeom prst="rect">
            <a:avLst/>
          </a:prstGeom>
        </p:spPr>
        <p:txBody>
          <a:bodyPr vert="horz" wrap="square" lIns="0" tIns="0" rIns="0" bIns="0" rtlCol="0">
            <a:spAutoFit/>
          </a:bodyPr>
          <a:lstStyle/>
          <a:p>
            <a:pPr marL="11725">
              <a:spcAft>
                <a:spcPts val="600"/>
              </a:spcAft>
              <a:buSzPct val="100000"/>
              <a:tabLst>
                <a:tab pos="121285" algn="l"/>
              </a:tabLst>
            </a:pPr>
            <a:r>
              <a:rPr lang="es-ES" sz="1600" b="1" spc="-10" dirty="0">
                <a:solidFill>
                  <a:srgbClr val="262626"/>
                </a:solidFill>
                <a:cs typeface="Source Sans Pro"/>
              </a:rPr>
              <a:t>MODELO DE INVENTARIO PROMEDIO</a:t>
            </a:r>
          </a:p>
          <a:p>
            <a:pPr marL="11725">
              <a:buSzPct val="100000"/>
              <a:tabLst>
                <a:tab pos="121285" algn="l"/>
              </a:tabLst>
            </a:pPr>
            <a:r>
              <a:rPr lang="es-ES" sz="1600" spc="-10" dirty="0">
                <a:solidFill>
                  <a:srgbClr val="262626"/>
                </a:solidFill>
                <a:cs typeface="Source Sans Pro"/>
              </a:rPr>
              <a:t>El concepto de inventario promedio requiere de datos sobre el inventario como son el tamaño de lote y el inventario de seguridad. Para la fórmula que se muestra es necesario tener esta información y el inventario promedio es la línea que parte en dos los triángulos que se forman en este caso de inventario perpetuo.</a:t>
            </a:r>
            <a:endParaRPr lang="es-PE" sz="1600" spc="-10" dirty="0">
              <a:solidFill>
                <a:srgbClr val="262626"/>
              </a:solidFill>
              <a:cs typeface="Source Sans Pro"/>
            </a:endParaRPr>
          </a:p>
        </p:txBody>
      </p:sp>
      <p:sp>
        <p:nvSpPr>
          <p:cNvPr id="6" name="Rectangle 5">
            <a:extLst>
              <a:ext uri="{FF2B5EF4-FFF2-40B4-BE49-F238E27FC236}">
                <a16:creationId xmlns:a16="http://schemas.microsoft.com/office/drawing/2014/main" id="{5428080C-E1B3-F142-A2D0-A0DFD39137A4}"/>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mc:AlternateContent xmlns:mc="http://schemas.openxmlformats.org/markup-compatibility/2006" xmlns:a14="http://schemas.microsoft.com/office/drawing/2010/main">
        <mc:Choice Requires="a14">
          <p:sp>
            <p:nvSpPr>
              <p:cNvPr id="8" name="Rectángulo redondeado 7">
                <a:extLst>
                  <a:ext uri="{FF2B5EF4-FFF2-40B4-BE49-F238E27FC236}">
                    <a16:creationId xmlns:a16="http://schemas.microsoft.com/office/drawing/2014/main" id="{135846F0-2C7A-5E42-952E-5FCA40976180}"/>
                  </a:ext>
                </a:extLst>
              </p:cNvPr>
              <p:cNvSpPr/>
              <p:nvPr/>
            </p:nvSpPr>
            <p:spPr>
              <a:xfrm>
                <a:off x="2725991" y="2511723"/>
                <a:ext cx="3692015" cy="569204"/>
              </a:xfrm>
              <a:prstGeom prst="roundRect">
                <a:avLst>
                  <a:gd name="adj" fmla="val 12423"/>
                </a:avLst>
              </a:prstGeom>
              <a:solidFill>
                <a:srgbClr val="92C1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14:m>
                  <m:oMathPara xmlns:m="http://schemas.openxmlformats.org/officeDocument/2006/math">
                    <m:oMathParaPr>
                      <m:jc m:val="centerGroup"/>
                    </m:oMathParaPr>
                    <m:oMath xmlns:m="http://schemas.openxmlformats.org/officeDocument/2006/math">
                      <m:r>
                        <m:rPr>
                          <m:sty m:val="p"/>
                        </m:rPr>
                        <a:rPr lang="es-PE" smtClean="0">
                          <a:solidFill>
                            <a:schemeClr val="tx1"/>
                          </a:solidFill>
                          <a:latin typeface="Cambria Math" panose="02040503050406030204" pitchFamily="18" charset="0"/>
                        </a:rPr>
                        <m:t>I</m:t>
                      </m:r>
                      <m:r>
                        <m:rPr>
                          <m:sty m:val="p"/>
                        </m:rPr>
                        <a:rPr lang="es-ES">
                          <a:solidFill>
                            <a:schemeClr val="tx1"/>
                          </a:solidFill>
                          <a:latin typeface="Cambria Math" panose="02040503050406030204" pitchFamily="18" charset="0"/>
                        </a:rPr>
                        <m:t>NVENTARIO</m:t>
                      </m:r>
                      <m:r>
                        <a:rPr lang="es-ES">
                          <a:solidFill>
                            <a:schemeClr val="tx1"/>
                          </a:solidFill>
                          <a:latin typeface="Cambria Math" panose="02040503050406030204" pitchFamily="18" charset="0"/>
                        </a:rPr>
                        <m:t> </m:t>
                      </m:r>
                      <m:r>
                        <m:rPr>
                          <m:sty m:val="p"/>
                        </m:rPr>
                        <a:rPr lang="es-ES">
                          <a:solidFill>
                            <a:schemeClr val="tx1"/>
                          </a:solidFill>
                          <a:latin typeface="Cambria Math" panose="02040503050406030204" pitchFamily="18" charset="0"/>
                        </a:rPr>
                        <m:t>PROMEDIO</m:t>
                      </m:r>
                      <m:r>
                        <a:rPr lang="es-PE">
                          <a:solidFill>
                            <a:schemeClr val="tx1"/>
                          </a:solidFill>
                          <a:latin typeface="Cambria Math" panose="02040503050406030204" pitchFamily="18" charset="0"/>
                        </a:rPr>
                        <m:t>=</m:t>
                      </m:r>
                      <m:f>
                        <m:fPr>
                          <m:ctrlPr>
                            <a:rPr lang="es-PE" i="1">
                              <a:solidFill>
                                <a:schemeClr val="tx1"/>
                              </a:solidFill>
                              <a:latin typeface="Cambria Math" panose="02040503050406030204" pitchFamily="18" charset="0"/>
                            </a:rPr>
                          </m:ctrlPr>
                        </m:fPr>
                        <m:num>
                          <m:r>
                            <m:rPr>
                              <m:sty m:val="p"/>
                            </m:rPr>
                            <a:rPr lang="es-ES">
                              <a:solidFill>
                                <a:schemeClr val="tx1"/>
                              </a:solidFill>
                              <a:latin typeface="Cambria Math" panose="02040503050406030204" pitchFamily="18" charset="0"/>
                            </a:rPr>
                            <m:t>Q</m:t>
                          </m:r>
                        </m:num>
                        <m:den>
                          <m:r>
                            <a:rPr lang="es-ES">
                              <a:solidFill>
                                <a:schemeClr val="tx1"/>
                              </a:solidFill>
                              <a:latin typeface="Cambria Math" panose="02040503050406030204" pitchFamily="18" charset="0"/>
                            </a:rPr>
                            <m:t>2</m:t>
                          </m:r>
                        </m:den>
                      </m:f>
                      <m:r>
                        <m:rPr>
                          <m:nor/>
                        </m:rPr>
                        <a:rPr lang="es-PE" dirty="0">
                          <a:solidFill>
                            <a:schemeClr val="tx1"/>
                          </a:solidFill>
                        </a:rPr>
                        <m:t> + </m:t>
                      </m:r>
                      <m:r>
                        <m:rPr>
                          <m:nor/>
                        </m:rPr>
                        <a:rPr lang="es-PE" dirty="0">
                          <a:solidFill>
                            <a:schemeClr val="tx1"/>
                          </a:solidFill>
                        </a:rPr>
                        <m:t>SS</m:t>
                      </m:r>
                      <m:r>
                        <m:rPr>
                          <m:nor/>
                        </m:rPr>
                        <a:rPr lang="es-PE" dirty="0">
                          <a:solidFill>
                            <a:schemeClr val="tx1"/>
                          </a:solidFill>
                        </a:rPr>
                        <m:t> </m:t>
                      </m:r>
                    </m:oMath>
                  </m:oMathPara>
                </a14:m>
                <a:endParaRPr lang="es-PE" dirty="0">
                  <a:solidFill>
                    <a:schemeClr val="tx1"/>
                  </a:solidFill>
                </a:endParaRPr>
              </a:p>
            </p:txBody>
          </p:sp>
        </mc:Choice>
        <mc:Fallback xmlns="">
          <p:sp>
            <p:nvSpPr>
              <p:cNvPr id="8" name="Rectángulo redondeado 7">
                <a:extLst>
                  <a:ext uri="{FF2B5EF4-FFF2-40B4-BE49-F238E27FC236}">
                    <a16:creationId xmlns:a16="http://schemas.microsoft.com/office/drawing/2014/main" id="{135846F0-2C7A-5E42-952E-5FCA40976180}"/>
                  </a:ext>
                </a:extLst>
              </p:cNvPr>
              <p:cNvSpPr>
                <a:spLocks noRot="1" noChangeAspect="1" noMove="1" noResize="1" noEditPoints="1" noAdjustHandles="1" noChangeArrowheads="1" noChangeShapeType="1" noTextEdit="1"/>
              </p:cNvSpPr>
              <p:nvPr/>
            </p:nvSpPr>
            <p:spPr>
              <a:xfrm>
                <a:off x="2725991" y="2511723"/>
                <a:ext cx="3692015" cy="569204"/>
              </a:xfrm>
              <a:prstGeom prst="roundRect">
                <a:avLst>
                  <a:gd name="adj" fmla="val 12423"/>
                </a:avLst>
              </a:prstGeom>
              <a:blipFill>
                <a:blip r:embed="rId4"/>
                <a:stretch>
                  <a:fillRect b="-8696"/>
                </a:stretch>
              </a:blipFill>
              <a:ln>
                <a:noFill/>
              </a:ln>
            </p:spPr>
            <p:txBody>
              <a:bodyPr/>
              <a:lstStyle/>
              <a:p>
                <a:r>
                  <a:rPr lang="es-ES_tradnl">
                    <a:noFill/>
                  </a:rPr>
                  <a:t> </a:t>
                </a:r>
              </a:p>
            </p:txBody>
          </p:sp>
        </mc:Fallback>
      </mc:AlternateContent>
    </p:spTree>
    <p:extLst>
      <p:ext uri="{BB962C8B-B14F-4D97-AF65-F5344CB8AC3E}">
        <p14:creationId xmlns:p14="http://schemas.microsoft.com/office/powerpoint/2010/main" val="721549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11341" y="917377"/>
            <a:ext cx="7906517" cy="1554272"/>
          </a:xfrm>
          <a:prstGeom prst="rect">
            <a:avLst/>
          </a:prstGeom>
        </p:spPr>
        <p:txBody>
          <a:bodyPr vert="horz" wrap="square" lIns="0" tIns="0" rIns="0" bIns="0" rtlCol="0">
            <a:spAutoFit/>
          </a:bodyPr>
          <a:lstStyle/>
          <a:p>
            <a:pPr marL="11725">
              <a:spcAft>
                <a:spcPts val="600"/>
              </a:spcAft>
              <a:buSzPct val="100000"/>
              <a:tabLst>
                <a:tab pos="121285" algn="l"/>
              </a:tabLst>
            </a:pPr>
            <a:r>
              <a:rPr lang="es-ES" sz="1600" b="1" spc="-10" dirty="0">
                <a:solidFill>
                  <a:srgbClr val="262626"/>
                </a:solidFill>
                <a:cs typeface="Source Sans Pro"/>
              </a:rPr>
              <a:t>CÓMO DETERMINAR LA CANTIDAD DE INVENTARIO QUE DEBEMOS TENER</a:t>
            </a:r>
          </a:p>
          <a:p>
            <a:pPr marL="182563" indent="-171450">
              <a:buSzPct val="100000"/>
              <a:buFont typeface="Arial" panose="020B0604020202020204" pitchFamily="34" charset="0"/>
              <a:buChar char="•"/>
              <a:tabLst>
                <a:tab pos="120650" algn="l"/>
              </a:tabLst>
            </a:pPr>
            <a:r>
              <a:rPr lang="es-ES" sz="1600" spc="-10" dirty="0">
                <a:solidFill>
                  <a:srgbClr val="262626"/>
                </a:solidFill>
                <a:cs typeface="Source Sans Pro"/>
              </a:rPr>
              <a:t>Es una decisión que la empresa debe tomar basándose en el nivel de servicio (inventario disponible) y los costos que genera tener inventario.</a:t>
            </a:r>
          </a:p>
          <a:p>
            <a:pPr marL="182563" indent="-171450">
              <a:buSzPct val="100000"/>
              <a:buFont typeface="Arial" panose="020B0604020202020204" pitchFamily="34" charset="0"/>
              <a:buChar char="•"/>
              <a:tabLst>
                <a:tab pos="120650" algn="l"/>
              </a:tabLst>
            </a:pPr>
            <a:endParaRPr lang="es-ES" sz="1600" spc="-10" dirty="0">
              <a:solidFill>
                <a:srgbClr val="262626"/>
              </a:solidFill>
              <a:cs typeface="Source Sans Pro"/>
            </a:endParaRPr>
          </a:p>
          <a:p>
            <a:pPr marL="182563" indent="-171450">
              <a:buSzPct val="100000"/>
              <a:buFont typeface="Arial" panose="020B0604020202020204" pitchFamily="34" charset="0"/>
              <a:buChar char="•"/>
              <a:tabLst>
                <a:tab pos="120650" algn="l"/>
              </a:tabLst>
            </a:pPr>
            <a:r>
              <a:rPr lang="es-ES" sz="1600" b="1" spc="-10" dirty="0">
                <a:solidFill>
                  <a:srgbClr val="262626"/>
                </a:solidFill>
                <a:cs typeface="Source Sans Pro"/>
              </a:rPr>
              <a:t>En resumen, la mejor respuesta es que debe tener la cantidad de inventario que maximice su rentabilidad.</a:t>
            </a:r>
            <a:endParaRPr lang="es-PE" sz="1600" spc="-10" dirty="0">
              <a:solidFill>
                <a:srgbClr val="262626"/>
              </a:solidFill>
              <a:cs typeface="Source Sans Pro"/>
            </a:endParaRPr>
          </a:p>
        </p:txBody>
      </p:sp>
      <p:sp>
        <p:nvSpPr>
          <p:cNvPr id="12" name="Rectangle 5">
            <a:extLst>
              <a:ext uri="{FF2B5EF4-FFF2-40B4-BE49-F238E27FC236}">
                <a16:creationId xmlns:a16="http://schemas.microsoft.com/office/drawing/2014/main" id="{5899611C-29D4-8742-87F3-CB17675CB399}"/>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20" name="Grupo 19">
            <a:extLst>
              <a:ext uri="{FF2B5EF4-FFF2-40B4-BE49-F238E27FC236}">
                <a16:creationId xmlns:a16="http://schemas.microsoft.com/office/drawing/2014/main" id="{B16B903C-6315-704A-92C4-E8D8A15C9CFA}"/>
              </a:ext>
            </a:extLst>
          </p:cNvPr>
          <p:cNvGrpSpPr/>
          <p:nvPr/>
        </p:nvGrpSpPr>
        <p:grpSpPr>
          <a:xfrm>
            <a:off x="1133339" y="2607860"/>
            <a:ext cx="6877321" cy="2671617"/>
            <a:chOff x="1133339" y="2607860"/>
            <a:chExt cx="6877321" cy="2671617"/>
          </a:xfrm>
        </p:grpSpPr>
        <p:pic>
          <p:nvPicPr>
            <p:cNvPr id="7" name="Imagen 6">
              <a:extLst>
                <a:ext uri="{FF2B5EF4-FFF2-40B4-BE49-F238E27FC236}">
                  <a16:creationId xmlns:a16="http://schemas.microsoft.com/office/drawing/2014/main" id="{B14CABC7-92B3-D746-8DC1-A6D7259F90AB}"/>
                </a:ext>
              </a:extLst>
            </p:cNvPr>
            <p:cNvPicPr>
              <a:picLocks noChangeAspect="1"/>
            </p:cNvPicPr>
            <p:nvPr/>
          </p:nvPicPr>
          <p:blipFill rotWithShape="1">
            <a:blip r:embed="rId3"/>
            <a:srcRect t="53660" b="7924"/>
            <a:stretch/>
          </p:blipFill>
          <p:spPr>
            <a:xfrm>
              <a:off x="1133339" y="3794519"/>
              <a:ext cx="6877321" cy="1484958"/>
            </a:xfrm>
            <a:prstGeom prst="rect">
              <a:avLst/>
            </a:prstGeom>
          </p:spPr>
        </p:pic>
        <p:pic>
          <p:nvPicPr>
            <p:cNvPr id="14" name="Imagen 13">
              <a:extLst>
                <a:ext uri="{FF2B5EF4-FFF2-40B4-BE49-F238E27FC236}">
                  <a16:creationId xmlns:a16="http://schemas.microsoft.com/office/drawing/2014/main" id="{AF9E1D23-3B7F-D34B-97D3-DE931763C1E3}"/>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770286" y="2607860"/>
              <a:ext cx="1993374" cy="1256185"/>
            </a:xfrm>
            <a:prstGeom prst="rect">
              <a:avLst/>
            </a:prstGeom>
          </p:spPr>
        </p:pic>
        <p:pic>
          <p:nvPicPr>
            <p:cNvPr id="16" name="Imagen 15">
              <a:extLst>
                <a:ext uri="{FF2B5EF4-FFF2-40B4-BE49-F238E27FC236}">
                  <a16:creationId xmlns:a16="http://schemas.microsoft.com/office/drawing/2014/main" id="{76036BA3-98C1-3449-AADF-F2555C03E954}"/>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5753538" y="2719361"/>
              <a:ext cx="1394629" cy="1005809"/>
            </a:xfrm>
            <a:prstGeom prst="rect">
              <a:avLst/>
            </a:prstGeom>
          </p:spPr>
        </p:pic>
        <p:sp>
          <p:nvSpPr>
            <p:cNvPr id="17" name="Rectángulo redondeado 16">
              <a:extLst>
                <a:ext uri="{FF2B5EF4-FFF2-40B4-BE49-F238E27FC236}">
                  <a16:creationId xmlns:a16="http://schemas.microsoft.com/office/drawing/2014/main" id="{12AE5F2E-2313-5D44-8AB2-CD3B98450A1F}"/>
                </a:ext>
              </a:extLst>
            </p:cNvPr>
            <p:cNvSpPr/>
            <p:nvPr/>
          </p:nvSpPr>
          <p:spPr>
            <a:xfrm>
              <a:off x="1793820" y="3739354"/>
              <a:ext cx="1838973" cy="408628"/>
            </a:xfrm>
            <a:prstGeom prst="roundRect">
              <a:avLst>
                <a:gd name="adj" fmla="val 24513"/>
              </a:avLst>
            </a:prstGeom>
            <a:solidFill>
              <a:srgbClr val="FD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defRPr/>
              </a:pPr>
              <a:r>
                <a:rPr lang="es-PE" sz="1400" b="1" dirty="0">
                  <a:solidFill>
                    <a:schemeClr val="tx1"/>
                  </a:solidFill>
                  <a:latin typeface="Calibri" charset="0"/>
                  <a:ea typeface="Calibri" charset="0"/>
                  <a:cs typeface="Calibri" charset="0"/>
                </a:rPr>
                <a:t>NIVEL DE SERVICIO</a:t>
              </a:r>
            </a:p>
          </p:txBody>
        </p:sp>
        <p:sp>
          <p:nvSpPr>
            <p:cNvPr id="18" name="Rectángulo redondeado 17">
              <a:extLst>
                <a:ext uri="{FF2B5EF4-FFF2-40B4-BE49-F238E27FC236}">
                  <a16:creationId xmlns:a16="http://schemas.microsoft.com/office/drawing/2014/main" id="{D5297717-F666-2A41-BF5E-361B298DA928}"/>
                </a:ext>
              </a:extLst>
            </p:cNvPr>
            <p:cNvSpPr/>
            <p:nvPr/>
          </p:nvSpPr>
          <p:spPr>
            <a:xfrm>
              <a:off x="5371437" y="3739354"/>
              <a:ext cx="2062563" cy="408628"/>
            </a:xfrm>
            <a:prstGeom prst="roundRect">
              <a:avLst>
                <a:gd name="adj" fmla="val 24513"/>
              </a:avLst>
            </a:prstGeom>
            <a:solidFill>
              <a:srgbClr val="FD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defRPr/>
              </a:pPr>
              <a:r>
                <a:rPr lang="es-PE" sz="1400" b="1" dirty="0">
                  <a:solidFill>
                    <a:schemeClr val="tx1"/>
                  </a:solidFill>
                  <a:latin typeface="Calibri" charset="0"/>
                  <a:ea typeface="Calibri" charset="0"/>
                  <a:cs typeface="Calibri" charset="0"/>
                </a:rPr>
                <a:t>COSTOS DE INVENTARIO</a:t>
              </a:r>
            </a:p>
          </p:txBody>
        </p:sp>
      </p:grpSp>
    </p:spTree>
    <p:extLst>
      <p:ext uri="{BB962C8B-B14F-4D97-AF65-F5344CB8AC3E}">
        <p14:creationId xmlns:p14="http://schemas.microsoft.com/office/powerpoint/2010/main" val="2683093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F45977AE-EBE3-7BCA-A1C0-436D04CF46E3}"/>
              </a:ext>
            </a:extLst>
          </p:cNvPr>
          <p:cNvPicPr>
            <a:picLocks noChangeAspect="1"/>
          </p:cNvPicPr>
          <p:nvPr/>
        </p:nvPicPr>
        <p:blipFill>
          <a:blip r:embed="rId3"/>
          <a:stretch>
            <a:fillRect/>
          </a:stretch>
        </p:blipFill>
        <p:spPr>
          <a:xfrm>
            <a:off x="6091182" y="1498546"/>
            <a:ext cx="1667422" cy="1293803"/>
          </a:xfrm>
          <a:prstGeom prst="rect">
            <a:avLst/>
          </a:prstGeom>
        </p:spPr>
      </p:pic>
      <p:sp>
        <p:nvSpPr>
          <p:cNvPr id="3" name="object 7"/>
          <p:cNvSpPr txBox="1"/>
          <p:nvPr/>
        </p:nvSpPr>
        <p:spPr>
          <a:xfrm>
            <a:off x="503237" y="1390024"/>
            <a:ext cx="5971304" cy="230832"/>
          </a:xfrm>
          <a:prstGeom prst="rect">
            <a:avLst/>
          </a:prstGeom>
        </p:spPr>
        <p:txBody>
          <a:bodyPr vert="horz" wrap="square" lIns="0" tIns="0" rIns="0" bIns="0" rtlCol="0">
            <a:spAutoFit/>
          </a:bodyPr>
          <a:lstStyle/>
          <a:p>
            <a:pPr marL="11725">
              <a:buSzPct val="100000"/>
              <a:tabLst>
                <a:tab pos="121285" algn="l"/>
              </a:tabLst>
            </a:pPr>
            <a:r>
              <a:rPr lang="es-PE" sz="1500" b="1" spc="-10" dirty="0">
                <a:solidFill>
                  <a:srgbClr val="262626"/>
                </a:solidFill>
                <a:cs typeface="Source Sans Pro"/>
              </a:rPr>
              <a:t>VARIAS RAZONES, LAS TRES MÁS IMPORTANTES SON LAS SIGUIENTES:</a:t>
            </a:r>
            <a:endParaRPr lang="es-PE" sz="1500" spc="-10" dirty="0">
              <a:solidFill>
                <a:srgbClr val="262626"/>
              </a:solidFill>
              <a:cs typeface="Source Sans Pro"/>
            </a:endParaRPr>
          </a:p>
        </p:txBody>
      </p:sp>
      <p:pic>
        <p:nvPicPr>
          <p:cNvPr id="24" name="Imagen 23">
            <a:extLst>
              <a:ext uri="{FF2B5EF4-FFF2-40B4-BE49-F238E27FC236}">
                <a16:creationId xmlns:a16="http://schemas.microsoft.com/office/drawing/2014/main" id="{B4BC4C87-93E2-D1D8-C155-C0B37F66AB22}"/>
              </a:ext>
            </a:extLst>
          </p:cNvPr>
          <p:cNvPicPr>
            <a:picLocks noChangeAspect="1"/>
          </p:cNvPicPr>
          <p:nvPr/>
        </p:nvPicPr>
        <p:blipFill>
          <a:blip r:embed="rId4"/>
          <a:stretch>
            <a:fillRect/>
          </a:stretch>
        </p:blipFill>
        <p:spPr>
          <a:xfrm>
            <a:off x="6474541" y="3990348"/>
            <a:ext cx="1083556" cy="1083556"/>
          </a:xfrm>
          <a:prstGeom prst="rect">
            <a:avLst/>
          </a:prstGeom>
        </p:spPr>
      </p:pic>
      <p:sp>
        <p:nvSpPr>
          <p:cNvPr id="21" name="Rectangle 5">
            <a:extLst>
              <a:ext uri="{FF2B5EF4-FFF2-40B4-BE49-F238E27FC236}">
                <a16:creationId xmlns:a16="http://schemas.microsoft.com/office/drawing/2014/main" id="{171DE73D-0EBD-624C-B1A3-CC2AD0B6D561}"/>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22" name="Grupo 21">
            <a:extLst>
              <a:ext uri="{FF2B5EF4-FFF2-40B4-BE49-F238E27FC236}">
                <a16:creationId xmlns:a16="http://schemas.microsoft.com/office/drawing/2014/main" id="{F64A4D07-4745-574B-89A9-69747942D348}"/>
              </a:ext>
            </a:extLst>
          </p:cNvPr>
          <p:cNvGrpSpPr/>
          <p:nvPr/>
        </p:nvGrpSpPr>
        <p:grpSpPr>
          <a:xfrm>
            <a:off x="326977" y="917244"/>
            <a:ext cx="2060965" cy="394721"/>
            <a:chOff x="287221" y="917244"/>
            <a:chExt cx="2423310" cy="500394"/>
          </a:xfrm>
        </p:grpSpPr>
        <p:sp>
          <p:nvSpPr>
            <p:cNvPr id="25" name="Rectángulo redondeado 24">
              <a:extLst>
                <a:ext uri="{FF2B5EF4-FFF2-40B4-BE49-F238E27FC236}">
                  <a16:creationId xmlns:a16="http://schemas.microsoft.com/office/drawing/2014/main" id="{1590C2EA-7C50-8C4A-9124-8EC11CE600AF}"/>
                </a:ext>
              </a:extLst>
            </p:cNvPr>
            <p:cNvSpPr/>
            <p:nvPr/>
          </p:nvSpPr>
          <p:spPr>
            <a:xfrm>
              <a:off x="503234" y="917244"/>
              <a:ext cx="2207297"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tabLst>
                  <a:tab pos="569913" algn="l"/>
                </a:tabLst>
              </a:pPr>
              <a:r>
                <a:rPr lang="es-ES_tradnl" sz="1400" b="1" dirty="0">
                  <a:latin typeface="Calibri" charset="0"/>
                  <a:cs typeface="Calibri" charset="0"/>
                </a:rPr>
                <a:t>IMPORTANCIA</a:t>
              </a:r>
            </a:p>
          </p:txBody>
        </p:sp>
        <p:grpSp>
          <p:nvGrpSpPr>
            <p:cNvPr id="26" name="Agrupar 14">
              <a:extLst>
                <a:ext uri="{FF2B5EF4-FFF2-40B4-BE49-F238E27FC236}">
                  <a16:creationId xmlns:a16="http://schemas.microsoft.com/office/drawing/2014/main" id="{1C339D77-DF18-784C-977F-9A4C49CD312E}"/>
                </a:ext>
              </a:extLst>
            </p:cNvPr>
            <p:cNvGrpSpPr/>
            <p:nvPr/>
          </p:nvGrpSpPr>
          <p:grpSpPr>
            <a:xfrm>
              <a:off x="287221" y="965530"/>
              <a:ext cx="459474" cy="403823"/>
              <a:chOff x="5892512" y="2805541"/>
              <a:chExt cx="459474" cy="403823"/>
            </a:xfrm>
          </p:grpSpPr>
          <p:sp>
            <p:nvSpPr>
              <p:cNvPr id="27" name="Elipse 26">
                <a:extLst>
                  <a:ext uri="{FF2B5EF4-FFF2-40B4-BE49-F238E27FC236}">
                    <a16:creationId xmlns:a16="http://schemas.microsoft.com/office/drawing/2014/main" id="{A820349B-CEF9-DC47-991A-E8B25E3C81FE}"/>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8" name="Elipse 27">
                <a:extLst>
                  <a:ext uri="{FF2B5EF4-FFF2-40B4-BE49-F238E27FC236}">
                    <a16:creationId xmlns:a16="http://schemas.microsoft.com/office/drawing/2014/main" id="{57CCF54E-AF02-E842-AF7C-145A4FD9226D}"/>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9" name="Triángulo 28">
                <a:extLst>
                  <a:ext uri="{FF2B5EF4-FFF2-40B4-BE49-F238E27FC236}">
                    <a16:creationId xmlns:a16="http://schemas.microsoft.com/office/drawing/2014/main" id="{01CD53B0-F507-1B48-89B8-B375F1E214C2}"/>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sp>
        <p:nvSpPr>
          <p:cNvPr id="30" name="Rectángulo redondeado 29">
            <a:extLst>
              <a:ext uri="{FF2B5EF4-FFF2-40B4-BE49-F238E27FC236}">
                <a16:creationId xmlns:a16="http://schemas.microsoft.com/office/drawing/2014/main" id="{3C1A2376-0D1B-1540-8BE9-5C8D879BB17F}"/>
              </a:ext>
            </a:extLst>
          </p:cNvPr>
          <p:cNvSpPr/>
          <p:nvPr/>
        </p:nvSpPr>
        <p:spPr>
          <a:xfrm>
            <a:off x="1073562" y="1736838"/>
            <a:ext cx="4628274" cy="1015664"/>
          </a:xfrm>
          <a:prstGeom prst="roundRect">
            <a:avLst>
              <a:gd name="adj" fmla="val 11459"/>
            </a:avLst>
          </a:prstGeom>
          <a:solidFill>
            <a:srgbClr val="E3DCED"/>
          </a:solidFill>
          <a:ln w="3810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lIns="468000" tIns="144000" rIns="36000" rtlCol="0" anchor="t"/>
          <a:lstStyle/>
          <a:p>
            <a:pPr marL="4763">
              <a:lnSpc>
                <a:spcPts val="1580"/>
              </a:lnSpc>
            </a:pPr>
            <a:r>
              <a:rPr lang="es-ES_tradnl" sz="1300" b="1" dirty="0">
                <a:solidFill>
                  <a:srgbClr val="7150A0"/>
                </a:solidFill>
                <a:latin typeface="Calibri" charset="0"/>
                <a:cs typeface="Calibri" charset="0"/>
              </a:rPr>
              <a:t>IMPACTO EN LA RENTABILIDAD</a:t>
            </a:r>
          </a:p>
          <a:p>
            <a:pPr>
              <a:lnSpc>
                <a:spcPts val="1580"/>
              </a:lnSpc>
            </a:pPr>
            <a:r>
              <a:rPr lang="es-ES_tradnl" sz="1300" dirty="0">
                <a:solidFill>
                  <a:schemeClr val="tx1"/>
                </a:solidFill>
                <a:latin typeface="Calibri" charset="0"/>
                <a:cs typeface="Calibri" charset="0"/>
              </a:rPr>
              <a:t>Un inventario bien gestionado incrementa las ventas y reduce los costos generando una buena rentabilidad.</a:t>
            </a:r>
          </a:p>
        </p:txBody>
      </p:sp>
      <p:sp>
        <p:nvSpPr>
          <p:cNvPr id="31" name="Acorde 5">
            <a:extLst>
              <a:ext uri="{FF2B5EF4-FFF2-40B4-BE49-F238E27FC236}">
                <a16:creationId xmlns:a16="http://schemas.microsoft.com/office/drawing/2014/main" id="{D2E62C67-5F8A-AB49-B9CE-C258C1B11DFE}"/>
              </a:ext>
            </a:extLst>
          </p:cNvPr>
          <p:cNvSpPr/>
          <p:nvPr/>
        </p:nvSpPr>
        <p:spPr>
          <a:xfrm rot="12600000">
            <a:off x="802770" y="1940243"/>
            <a:ext cx="673990" cy="654822"/>
          </a:xfrm>
          <a:prstGeom prst="chord">
            <a:avLst>
              <a:gd name="adj1" fmla="val 2700000"/>
              <a:gd name="adj2" fmla="val 15233344"/>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charset="0"/>
              <a:ea typeface="Calibri" charset="0"/>
              <a:cs typeface="Calibri" charset="0"/>
            </a:endParaRPr>
          </a:p>
        </p:txBody>
      </p:sp>
      <p:sp>
        <p:nvSpPr>
          <p:cNvPr id="32" name="CuadroTexto 31">
            <a:extLst>
              <a:ext uri="{FF2B5EF4-FFF2-40B4-BE49-F238E27FC236}">
                <a16:creationId xmlns:a16="http://schemas.microsoft.com/office/drawing/2014/main" id="{870AA625-7918-C441-87AC-4293FAAE89C1}"/>
              </a:ext>
            </a:extLst>
          </p:cNvPr>
          <p:cNvSpPr txBox="1"/>
          <p:nvPr/>
        </p:nvSpPr>
        <p:spPr>
          <a:xfrm>
            <a:off x="1005571" y="1926201"/>
            <a:ext cx="370681" cy="646331"/>
          </a:xfrm>
          <a:prstGeom prst="rect">
            <a:avLst/>
          </a:prstGeom>
          <a:noFill/>
        </p:spPr>
        <p:txBody>
          <a:bodyPr wrap="square" rtlCol="0">
            <a:spAutoFit/>
          </a:bodyPr>
          <a:lstStyle/>
          <a:p>
            <a:r>
              <a:rPr lang="es-ES_tradnl" sz="3600" b="1" dirty="0">
                <a:solidFill>
                  <a:schemeClr val="bg1"/>
                </a:solidFill>
                <a:latin typeface="Calibri" charset="0"/>
                <a:ea typeface="Calibri" charset="0"/>
                <a:cs typeface="Calibri" charset="0"/>
              </a:rPr>
              <a:t>1</a:t>
            </a:r>
          </a:p>
        </p:txBody>
      </p:sp>
      <p:sp>
        <p:nvSpPr>
          <p:cNvPr id="33" name="Rectángulo redondeado 32">
            <a:extLst>
              <a:ext uri="{FF2B5EF4-FFF2-40B4-BE49-F238E27FC236}">
                <a16:creationId xmlns:a16="http://schemas.microsoft.com/office/drawing/2014/main" id="{2CFE9980-9024-6E4D-BC9D-D73505218C89}"/>
              </a:ext>
            </a:extLst>
          </p:cNvPr>
          <p:cNvSpPr/>
          <p:nvPr/>
        </p:nvSpPr>
        <p:spPr>
          <a:xfrm>
            <a:off x="1073561" y="2863093"/>
            <a:ext cx="4628273" cy="1015664"/>
          </a:xfrm>
          <a:prstGeom prst="roundRect">
            <a:avLst>
              <a:gd name="adj" fmla="val 11459"/>
            </a:avLst>
          </a:prstGeom>
          <a:solidFill>
            <a:srgbClr val="FFD7C1"/>
          </a:solidFill>
          <a:ln w="38100">
            <a:solidFill>
              <a:srgbClr val="FE7828"/>
            </a:solidFill>
          </a:ln>
        </p:spPr>
        <p:style>
          <a:lnRef idx="2">
            <a:schemeClr val="accent1">
              <a:shade val="50000"/>
            </a:schemeClr>
          </a:lnRef>
          <a:fillRef idx="1">
            <a:schemeClr val="accent1"/>
          </a:fillRef>
          <a:effectRef idx="0">
            <a:schemeClr val="accent1"/>
          </a:effectRef>
          <a:fontRef idx="minor">
            <a:schemeClr val="lt1"/>
          </a:fontRef>
        </p:style>
        <p:txBody>
          <a:bodyPr lIns="468000" tIns="72000" rIns="36000" rtlCol="0" anchor="t"/>
          <a:lstStyle/>
          <a:p>
            <a:pPr>
              <a:lnSpc>
                <a:spcPts val="1580"/>
              </a:lnSpc>
            </a:pPr>
            <a:r>
              <a:rPr lang="es-ES_tradnl" sz="1300" b="1" dirty="0">
                <a:solidFill>
                  <a:srgbClr val="FE7828"/>
                </a:solidFill>
                <a:latin typeface="Calibri" charset="0"/>
                <a:cs typeface="Calibri" charset="0"/>
              </a:rPr>
              <a:t>INCREMENTA LA SATISFACCIÓN DEL CLIENTE</a:t>
            </a:r>
          </a:p>
          <a:p>
            <a:pPr marL="4763">
              <a:lnSpc>
                <a:spcPts val="1580"/>
              </a:lnSpc>
            </a:pPr>
            <a:r>
              <a:rPr lang="es-ES" sz="1300" dirty="0">
                <a:solidFill>
                  <a:schemeClr val="tx1"/>
                </a:solidFill>
                <a:latin typeface="Calibri" charset="0"/>
                <a:cs typeface="Calibri" charset="0"/>
              </a:rPr>
              <a:t>Garantiza que los clientes tengan acceso a los productos que necesitan, cuando los necesitan. Resuelve urgentes pedidos de los clientes .</a:t>
            </a:r>
            <a:endParaRPr lang="es-ES_tradnl" sz="1300" dirty="0">
              <a:solidFill>
                <a:schemeClr val="tx1"/>
              </a:solidFill>
              <a:latin typeface="Calibri" charset="0"/>
              <a:cs typeface="Calibri" charset="0"/>
            </a:endParaRPr>
          </a:p>
        </p:txBody>
      </p:sp>
      <p:sp>
        <p:nvSpPr>
          <p:cNvPr id="34" name="Acorde 5">
            <a:extLst>
              <a:ext uri="{FF2B5EF4-FFF2-40B4-BE49-F238E27FC236}">
                <a16:creationId xmlns:a16="http://schemas.microsoft.com/office/drawing/2014/main" id="{97F7B8CF-9AFE-0D44-AEB1-C616EED14BB6}"/>
              </a:ext>
            </a:extLst>
          </p:cNvPr>
          <p:cNvSpPr/>
          <p:nvPr/>
        </p:nvSpPr>
        <p:spPr>
          <a:xfrm rot="12600000">
            <a:off x="802770" y="3066498"/>
            <a:ext cx="673990" cy="654822"/>
          </a:xfrm>
          <a:prstGeom prst="chord">
            <a:avLst>
              <a:gd name="adj1" fmla="val 2700000"/>
              <a:gd name="adj2" fmla="val 15233344"/>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charset="0"/>
              <a:ea typeface="Calibri" charset="0"/>
              <a:cs typeface="Calibri" charset="0"/>
            </a:endParaRPr>
          </a:p>
        </p:txBody>
      </p:sp>
      <p:sp>
        <p:nvSpPr>
          <p:cNvPr id="35" name="CuadroTexto 34">
            <a:extLst>
              <a:ext uri="{FF2B5EF4-FFF2-40B4-BE49-F238E27FC236}">
                <a16:creationId xmlns:a16="http://schemas.microsoft.com/office/drawing/2014/main" id="{25005E07-406B-954D-86A8-812D2DF5B908}"/>
              </a:ext>
            </a:extLst>
          </p:cNvPr>
          <p:cNvSpPr txBox="1"/>
          <p:nvPr/>
        </p:nvSpPr>
        <p:spPr>
          <a:xfrm>
            <a:off x="1005571" y="3052456"/>
            <a:ext cx="370681" cy="646331"/>
          </a:xfrm>
          <a:prstGeom prst="rect">
            <a:avLst/>
          </a:prstGeom>
          <a:noFill/>
        </p:spPr>
        <p:txBody>
          <a:bodyPr wrap="square" rtlCol="0">
            <a:spAutoFit/>
          </a:bodyPr>
          <a:lstStyle/>
          <a:p>
            <a:r>
              <a:rPr lang="es-ES_tradnl" sz="3600" b="1" dirty="0">
                <a:solidFill>
                  <a:schemeClr val="bg1"/>
                </a:solidFill>
                <a:latin typeface="Calibri" charset="0"/>
                <a:ea typeface="Calibri" charset="0"/>
                <a:cs typeface="Calibri" charset="0"/>
              </a:rPr>
              <a:t>2</a:t>
            </a:r>
          </a:p>
        </p:txBody>
      </p:sp>
      <p:sp>
        <p:nvSpPr>
          <p:cNvPr id="36" name="Rectángulo redondeado 35">
            <a:extLst>
              <a:ext uri="{FF2B5EF4-FFF2-40B4-BE49-F238E27FC236}">
                <a16:creationId xmlns:a16="http://schemas.microsoft.com/office/drawing/2014/main" id="{54526E20-EB63-7A4D-AFA3-510790D40176}"/>
              </a:ext>
            </a:extLst>
          </p:cNvPr>
          <p:cNvSpPr/>
          <p:nvPr/>
        </p:nvSpPr>
        <p:spPr>
          <a:xfrm>
            <a:off x="1073561" y="3990348"/>
            <a:ext cx="4628273" cy="1117594"/>
          </a:xfrm>
          <a:prstGeom prst="roundRect">
            <a:avLst>
              <a:gd name="adj" fmla="val 11459"/>
            </a:avLst>
          </a:prstGeom>
          <a:solidFill>
            <a:srgbClr val="D1EFF4"/>
          </a:solidFill>
          <a:ln w="38100">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lIns="468000" tIns="180000" rIns="36000" rtlCol="0" anchor="t"/>
          <a:lstStyle/>
          <a:p>
            <a:pPr>
              <a:lnSpc>
                <a:spcPts val="1580"/>
              </a:lnSpc>
            </a:pPr>
            <a:r>
              <a:rPr lang="es-ES_tradnl" sz="1300" b="1" dirty="0">
                <a:solidFill>
                  <a:srgbClr val="00B1C2"/>
                </a:solidFill>
                <a:latin typeface="Calibri" charset="0"/>
                <a:cs typeface="Calibri" charset="0"/>
              </a:rPr>
              <a:t>HACE EFICIENTE LA CADENA DE SUMINISTROS</a:t>
            </a:r>
          </a:p>
          <a:p>
            <a:pPr marL="4763">
              <a:lnSpc>
                <a:spcPts val="1580"/>
              </a:lnSpc>
            </a:pPr>
            <a:r>
              <a:rPr lang="es-ES_tradnl" sz="1300" dirty="0">
                <a:solidFill>
                  <a:schemeClr val="tx1"/>
                </a:solidFill>
                <a:latin typeface="Calibri" charset="0"/>
                <a:cs typeface="Calibri" charset="0"/>
              </a:rPr>
              <a:t>Bien gestionado reduce los costos de almacenamiento y </a:t>
            </a:r>
            <a:br>
              <a:rPr lang="es-ES_tradnl" sz="1300" dirty="0">
                <a:solidFill>
                  <a:schemeClr val="tx1"/>
                </a:solidFill>
                <a:latin typeface="Calibri" charset="0"/>
                <a:cs typeface="Calibri" charset="0"/>
              </a:rPr>
            </a:br>
            <a:r>
              <a:rPr lang="es-ES_tradnl" sz="1300" dirty="0">
                <a:solidFill>
                  <a:schemeClr val="tx1"/>
                </a:solidFill>
                <a:latin typeface="Calibri" charset="0"/>
                <a:cs typeface="Calibri" charset="0"/>
              </a:rPr>
              <a:t>de transporte entre eslabones en la cadena de suministros.</a:t>
            </a:r>
          </a:p>
        </p:txBody>
      </p:sp>
      <p:sp>
        <p:nvSpPr>
          <p:cNvPr id="37" name="Acorde 5">
            <a:extLst>
              <a:ext uri="{FF2B5EF4-FFF2-40B4-BE49-F238E27FC236}">
                <a16:creationId xmlns:a16="http://schemas.microsoft.com/office/drawing/2014/main" id="{2A29847C-A6DD-7D41-B365-00F0F1A8F821}"/>
              </a:ext>
            </a:extLst>
          </p:cNvPr>
          <p:cNvSpPr/>
          <p:nvPr/>
        </p:nvSpPr>
        <p:spPr>
          <a:xfrm rot="12600000">
            <a:off x="802770" y="4237337"/>
            <a:ext cx="673990" cy="654822"/>
          </a:xfrm>
          <a:prstGeom prst="chord">
            <a:avLst>
              <a:gd name="adj1" fmla="val 2700000"/>
              <a:gd name="adj2" fmla="val 15233344"/>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charset="0"/>
              <a:ea typeface="Calibri" charset="0"/>
              <a:cs typeface="Calibri" charset="0"/>
            </a:endParaRPr>
          </a:p>
        </p:txBody>
      </p:sp>
      <p:sp>
        <p:nvSpPr>
          <p:cNvPr id="38" name="CuadroTexto 37">
            <a:extLst>
              <a:ext uri="{FF2B5EF4-FFF2-40B4-BE49-F238E27FC236}">
                <a16:creationId xmlns:a16="http://schemas.microsoft.com/office/drawing/2014/main" id="{474DD4C0-88DE-E442-ADB3-8143547BB4DB}"/>
              </a:ext>
            </a:extLst>
          </p:cNvPr>
          <p:cNvSpPr txBox="1"/>
          <p:nvPr/>
        </p:nvSpPr>
        <p:spPr>
          <a:xfrm>
            <a:off x="1005571" y="4223295"/>
            <a:ext cx="370681" cy="646331"/>
          </a:xfrm>
          <a:prstGeom prst="rect">
            <a:avLst/>
          </a:prstGeom>
          <a:noFill/>
        </p:spPr>
        <p:txBody>
          <a:bodyPr wrap="square" rtlCol="0">
            <a:spAutoFit/>
          </a:bodyPr>
          <a:lstStyle/>
          <a:p>
            <a:r>
              <a:rPr lang="es-ES_tradnl" sz="3600" b="1" dirty="0">
                <a:solidFill>
                  <a:schemeClr val="bg1"/>
                </a:solidFill>
                <a:latin typeface="Calibri" charset="0"/>
                <a:ea typeface="Calibri" charset="0"/>
                <a:cs typeface="Calibri" charset="0"/>
              </a:rPr>
              <a:t>3</a:t>
            </a:r>
          </a:p>
        </p:txBody>
      </p:sp>
      <p:pic>
        <p:nvPicPr>
          <p:cNvPr id="5" name="Imagen 4">
            <a:extLst>
              <a:ext uri="{FF2B5EF4-FFF2-40B4-BE49-F238E27FC236}">
                <a16:creationId xmlns:a16="http://schemas.microsoft.com/office/drawing/2014/main" id="{BD4E43F8-FFFA-EE41-AA15-80FC86400D3B}"/>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235250" y="2857500"/>
            <a:ext cx="1491303" cy="1015664"/>
          </a:xfrm>
          <a:prstGeom prst="rect">
            <a:avLst/>
          </a:prstGeom>
        </p:spPr>
      </p:pic>
    </p:spTree>
    <p:extLst>
      <p:ext uri="{BB962C8B-B14F-4D97-AF65-F5344CB8AC3E}">
        <p14:creationId xmlns:p14="http://schemas.microsoft.com/office/powerpoint/2010/main" val="3174180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189CB917-1373-4946-82B5-7261C3DF18C5}"/>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2693009" y="912813"/>
            <a:ext cx="5982679" cy="4319876"/>
          </a:xfrm>
          <a:prstGeom prst="rect">
            <a:avLst/>
          </a:prstGeom>
        </p:spPr>
      </p:pic>
      <p:sp>
        <p:nvSpPr>
          <p:cNvPr id="5" name="Rectangle 5">
            <a:extLst>
              <a:ext uri="{FF2B5EF4-FFF2-40B4-BE49-F238E27FC236}">
                <a16:creationId xmlns:a16="http://schemas.microsoft.com/office/drawing/2014/main" id="{63A8F78A-2DEC-5144-A86E-CAA897A44305}"/>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
        <p:nvSpPr>
          <p:cNvPr id="7" name="Redondear rectángulo de esquina del mismo lado 6">
            <a:extLst>
              <a:ext uri="{FF2B5EF4-FFF2-40B4-BE49-F238E27FC236}">
                <a16:creationId xmlns:a16="http://schemas.microsoft.com/office/drawing/2014/main" id="{9A4ECECD-7B87-F94C-B4F9-342AC3302647}"/>
              </a:ext>
            </a:extLst>
          </p:cNvPr>
          <p:cNvSpPr/>
          <p:nvPr/>
        </p:nvSpPr>
        <p:spPr>
          <a:xfrm rot="16200000">
            <a:off x="-541338" y="1957388"/>
            <a:ext cx="4321178" cy="2232024"/>
          </a:xfrm>
          <a:prstGeom prst="round2SameRect">
            <a:avLst>
              <a:gd name="adj1" fmla="val 5364"/>
              <a:gd name="adj2" fmla="val 0"/>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8" name="CuadroTexto 7">
            <a:extLst>
              <a:ext uri="{FF2B5EF4-FFF2-40B4-BE49-F238E27FC236}">
                <a16:creationId xmlns:a16="http://schemas.microsoft.com/office/drawing/2014/main" id="{12F07C7D-16E0-EA40-A446-E9BA5355C7B0}"/>
              </a:ext>
            </a:extLst>
          </p:cNvPr>
          <p:cNvSpPr txBox="1"/>
          <p:nvPr/>
        </p:nvSpPr>
        <p:spPr>
          <a:xfrm>
            <a:off x="727176" y="2133328"/>
            <a:ext cx="1760843" cy="2192908"/>
          </a:xfrm>
          <a:prstGeom prst="rect">
            <a:avLst/>
          </a:prstGeom>
          <a:noFill/>
        </p:spPr>
        <p:txBody>
          <a:bodyPr wrap="square" lIns="0" tIns="0" rIns="0" bIns="0" rtlCol="0">
            <a:spAutoFit/>
          </a:bodyPr>
          <a:lstStyle/>
          <a:p>
            <a:pPr marL="182563" indent="-182563">
              <a:spcBef>
                <a:spcPct val="50000"/>
              </a:spcBef>
              <a:buSzPct val="100000"/>
              <a:buFont typeface="Arial" panose="020B0604020202020204" pitchFamily="34" charset="0"/>
              <a:buChar char="•"/>
            </a:pPr>
            <a:r>
              <a:rPr lang="es-ES_tradnl" altLang="es-PE" sz="1500" b="1" dirty="0">
                <a:solidFill>
                  <a:schemeClr val="bg1"/>
                </a:solidFill>
                <a:latin typeface="Calibri" charset="0"/>
                <a:cs typeface="Calibri" charset="0"/>
              </a:rPr>
              <a:t>La gestión eficaz del inventario mejora la rentabilidad y la eficiencia de una empresa.</a:t>
            </a:r>
          </a:p>
          <a:p>
            <a:pPr marL="182563" indent="-182563">
              <a:spcBef>
                <a:spcPct val="50000"/>
              </a:spcBef>
              <a:buSzPct val="100000"/>
              <a:buFont typeface="Arial" panose="020B0604020202020204" pitchFamily="34" charset="0"/>
              <a:buChar char="•"/>
            </a:pPr>
            <a:r>
              <a:rPr lang="es-ES_tradnl" altLang="es-PE" sz="1500" b="1" dirty="0">
                <a:solidFill>
                  <a:schemeClr val="bg1"/>
                </a:solidFill>
                <a:latin typeface="Calibri" charset="0"/>
                <a:cs typeface="Calibri" charset="0"/>
              </a:rPr>
              <a:t>Todos los problemas de una empresa terminan en el inventario.</a:t>
            </a:r>
            <a:endParaRPr lang="es-ES" altLang="es-PE" sz="1500" b="1" dirty="0">
              <a:solidFill>
                <a:schemeClr val="bg1"/>
              </a:solidFill>
              <a:latin typeface="Calibri" charset="0"/>
              <a:cs typeface="Calibri" charset="0"/>
            </a:endParaRPr>
          </a:p>
        </p:txBody>
      </p:sp>
      <p:pic>
        <p:nvPicPr>
          <p:cNvPr id="9" name="Imagen 8">
            <a:extLst>
              <a:ext uri="{FF2B5EF4-FFF2-40B4-BE49-F238E27FC236}">
                <a16:creationId xmlns:a16="http://schemas.microsoft.com/office/drawing/2014/main" id="{11D57F62-826E-2447-A702-E39F41BFE9DA}"/>
              </a:ext>
            </a:extLst>
          </p:cNvPr>
          <p:cNvPicPr>
            <a:picLocks noChangeAspect="1"/>
          </p:cNvPicPr>
          <p:nvPr/>
        </p:nvPicPr>
        <p:blipFill>
          <a:blip r:embed="rId4">
            <a:alphaModFix/>
            <a:lum bright="100000" contrast="100000"/>
          </a:blip>
          <a:stretch>
            <a:fillRect/>
          </a:stretch>
        </p:blipFill>
        <p:spPr>
          <a:xfrm>
            <a:off x="727177" y="1830998"/>
            <a:ext cx="157605" cy="157605"/>
          </a:xfrm>
          <a:prstGeom prst="rect">
            <a:avLst/>
          </a:prstGeom>
        </p:spPr>
      </p:pic>
    </p:spTree>
    <p:extLst>
      <p:ext uri="{BB962C8B-B14F-4D97-AF65-F5344CB8AC3E}">
        <p14:creationId xmlns:p14="http://schemas.microsoft.com/office/powerpoint/2010/main" val="2926421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97F4BB17-048E-3944-ACA2-B380B6E5F278}"/>
              </a:ext>
            </a:extLst>
          </p:cNvPr>
          <p:cNvSpPr/>
          <p:nvPr/>
        </p:nvSpPr>
        <p:spPr>
          <a:xfrm>
            <a:off x="0" y="1"/>
            <a:ext cx="9144000" cy="5715000"/>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pic>
        <p:nvPicPr>
          <p:cNvPr id="3" name="Imagen 2">
            <a:extLst>
              <a:ext uri="{FF2B5EF4-FFF2-40B4-BE49-F238E27FC236}">
                <a16:creationId xmlns:a16="http://schemas.microsoft.com/office/drawing/2014/main" id="{50B3E878-B471-A24D-96C2-C04E1DF3C3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946969"/>
            <a:ext cx="2072213" cy="3898064"/>
          </a:xfrm>
          <a:prstGeom prst="rect">
            <a:avLst/>
          </a:prstGeom>
        </p:spPr>
      </p:pic>
      <p:sp>
        <p:nvSpPr>
          <p:cNvPr id="4" name="Rectángulo 3">
            <a:extLst>
              <a:ext uri="{FF2B5EF4-FFF2-40B4-BE49-F238E27FC236}">
                <a16:creationId xmlns:a16="http://schemas.microsoft.com/office/drawing/2014/main" id="{92C12F11-B7A7-F941-8D39-B8EFDE393634}"/>
              </a:ext>
            </a:extLst>
          </p:cNvPr>
          <p:cNvSpPr/>
          <p:nvPr/>
        </p:nvSpPr>
        <p:spPr>
          <a:xfrm>
            <a:off x="149817" y="3724759"/>
            <a:ext cx="1037633" cy="1069383"/>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5" name="CuadroTexto 4">
            <a:extLst>
              <a:ext uri="{FF2B5EF4-FFF2-40B4-BE49-F238E27FC236}">
                <a16:creationId xmlns:a16="http://schemas.microsoft.com/office/drawing/2014/main" id="{C7FCA513-4D49-6843-8CCF-DC259C5A8C1D}"/>
              </a:ext>
            </a:extLst>
          </p:cNvPr>
          <p:cNvSpPr txBox="1"/>
          <p:nvPr/>
        </p:nvSpPr>
        <p:spPr>
          <a:xfrm>
            <a:off x="2519363" y="2540738"/>
            <a:ext cx="4581728" cy="812530"/>
          </a:xfrm>
          <a:prstGeom prst="rect">
            <a:avLst/>
          </a:prstGeom>
          <a:noFill/>
        </p:spPr>
        <p:txBody>
          <a:bodyPr wrap="square" lIns="0" tIns="0" rIns="0" bIns="0" rtlCol="0">
            <a:spAutoFit/>
          </a:bodyPr>
          <a:lstStyle/>
          <a:p>
            <a:pPr>
              <a:lnSpc>
                <a:spcPct val="80000"/>
              </a:lnSpc>
            </a:pPr>
            <a:r>
              <a:rPr lang="es-ES_tradnl" sz="3300" dirty="0">
                <a:solidFill>
                  <a:schemeClr val="bg1"/>
                </a:solidFill>
                <a:latin typeface="Graphik Regular" charset="0"/>
                <a:ea typeface="Graphik Regular" charset="0"/>
                <a:cs typeface="Graphik Regular" charset="0"/>
              </a:rPr>
              <a:t>INTRODUCCIÓN</a:t>
            </a:r>
          </a:p>
          <a:p>
            <a:pPr>
              <a:lnSpc>
                <a:spcPct val="80000"/>
              </a:lnSpc>
            </a:pPr>
            <a:r>
              <a:rPr lang="es-ES_tradnl" sz="3300" b="1" dirty="0">
                <a:solidFill>
                  <a:schemeClr val="bg1"/>
                </a:solidFill>
                <a:latin typeface="Graphik Bold" charset="0"/>
                <a:ea typeface="Graphik Bold" charset="0"/>
                <a:cs typeface="Graphik Bold" charset="0"/>
              </a:rPr>
              <a:t>DE LA SESIÓN</a:t>
            </a:r>
          </a:p>
        </p:txBody>
      </p:sp>
      <p:pic>
        <p:nvPicPr>
          <p:cNvPr id="6" name="Imagen 5">
            <a:extLst>
              <a:ext uri="{FF2B5EF4-FFF2-40B4-BE49-F238E27FC236}">
                <a16:creationId xmlns:a16="http://schemas.microsoft.com/office/drawing/2014/main" id="{1666B591-4F75-3945-82EB-A445358692CC}"/>
              </a:ext>
            </a:extLst>
          </p:cNvPr>
          <p:cNvPicPr>
            <a:picLocks noChangeAspect="1"/>
          </p:cNvPicPr>
          <p:nvPr/>
        </p:nvPicPr>
        <p:blipFill>
          <a:blip r:embed="rId3">
            <a:alphaModFix amt="16000"/>
          </a:blip>
          <a:stretch>
            <a:fillRect/>
          </a:stretch>
        </p:blipFill>
        <p:spPr>
          <a:xfrm>
            <a:off x="334433" y="3817749"/>
            <a:ext cx="809264" cy="809264"/>
          </a:xfrm>
          <a:prstGeom prst="rect">
            <a:avLst/>
          </a:prstGeom>
        </p:spPr>
      </p:pic>
      <p:pic>
        <p:nvPicPr>
          <p:cNvPr id="7" name="Imagen 6">
            <a:extLst>
              <a:ext uri="{FF2B5EF4-FFF2-40B4-BE49-F238E27FC236}">
                <a16:creationId xmlns:a16="http://schemas.microsoft.com/office/drawing/2014/main" id="{84093D69-0CB4-264D-B9C4-0BBA2537876C}"/>
              </a:ext>
            </a:extLst>
          </p:cNvPr>
          <p:cNvPicPr>
            <a:picLocks noChangeAspect="1"/>
          </p:cNvPicPr>
          <p:nvPr/>
        </p:nvPicPr>
        <p:blipFill>
          <a:blip r:embed="rId4"/>
          <a:stretch>
            <a:fillRect/>
          </a:stretch>
        </p:blipFill>
        <p:spPr>
          <a:xfrm>
            <a:off x="2528619" y="2194222"/>
            <a:ext cx="202176" cy="208211"/>
          </a:xfrm>
          <a:prstGeom prst="rect">
            <a:avLst/>
          </a:prstGeom>
        </p:spPr>
      </p:pic>
    </p:spTree>
    <p:extLst>
      <p:ext uri="{BB962C8B-B14F-4D97-AF65-F5344CB8AC3E}">
        <p14:creationId xmlns:p14="http://schemas.microsoft.com/office/powerpoint/2010/main" val="13604940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65FDB030-DE26-574D-A87D-31ADAA239662}"/>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7" name="CuadroTexto 6">
            <a:extLst>
              <a:ext uri="{FF2B5EF4-FFF2-40B4-BE49-F238E27FC236}">
                <a16:creationId xmlns:a16="http://schemas.microsoft.com/office/drawing/2014/main" id="{0CEC2521-17C6-4247-91FF-E14F4E739C81}"/>
              </a:ext>
            </a:extLst>
          </p:cNvPr>
          <p:cNvSpPr txBox="1"/>
          <p:nvPr/>
        </p:nvSpPr>
        <p:spPr>
          <a:xfrm>
            <a:off x="1008063" y="3169972"/>
            <a:ext cx="5993558"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PARETO</a:t>
            </a:r>
            <a:br>
              <a:rPr lang="es-PE" sz="2800" b="1" dirty="0">
                <a:solidFill>
                  <a:schemeClr val="bg1"/>
                </a:solidFill>
                <a:latin typeface="Calibri"/>
                <a:cs typeface="Calibri"/>
              </a:rPr>
            </a:br>
            <a:r>
              <a:rPr lang="es-PE" sz="2800" b="1" dirty="0">
                <a:solidFill>
                  <a:schemeClr val="bg1"/>
                </a:solidFill>
                <a:latin typeface="Graphik Bold" charset="0"/>
                <a:ea typeface="Graphik Bold" charset="0"/>
                <a:cs typeface="Graphik Bold" charset="0"/>
              </a:rPr>
              <a:t>CLASIFICACIÓN ABC</a:t>
            </a:r>
          </a:p>
        </p:txBody>
      </p:sp>
      <p:pic>
        <p:nvPicPr>
          <p:cNvPr id="8" name="Imagen 7">
            <a:extLst>
              <a:ext uri="{FF2B5EF4-FFF2-40B4-BE49-F238E27FC236}">
                <a16:creationId xmlns:a16="http://schemas.microsoft.com/office/drawing/2014/main" id="{58F5BB71-EBB4-5A48-B042-9ACA93CC5082}"/>
              </a:ext>
            </a:extLst>
          </p:cNvPr>
          <p:cNvPicPr>
            <a:picLocks noChangeAspect="1"/>
          </p:cNvPicPr>
          <p:nvPr/>
        </p:nvPicPr>
        <p:blipFill>
          <a:blip r:embed="rId4"/>
          <a:stretch>
            <a:fillRect/>
          </a:stretch>
        </p:blipFill>
        <p:spPr>
          <a:xfrm>
            <a:off x="1008063" y="2869612"/>
            <a:ext cx="195423" cy="201256"/>
          </a:xfrm>
          <a:prstGeom prst="rect">
            <a:avLst/>
          </a:prstGeom>
        </p:spPr>
      </p:pic>
    </p:spTree>
    <p:custDataLst>
      <p:tags r:id="rId1"/>
    </p:custDataLst>
    <p:extLst>
      <p:ext uri="{BB962C8B-B14F-4D97-AF65-F5344CB8AC3E}">
        <p14:creationId xmlns:p14="http://schemas.microsoft.com/office/powerpoint/2010/main" val="1243314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8" y="925850"/>
            <a:ext cx="7906517" cy="1554272"/>
          </a:xfrm>
          <a:prstGeom prst="rect">
            <a:avLst/>
          </a:prstGeom>
        </p:spPr>
        <p:txBody>
          <a:bodyPr vert="horz" wrap="square" lIns="0" tIns="0" rIns="0" bIns="0" rtlCol="0">
            <a:spAutoFit/>
          </a:bodyPr>
          <a:lstStyle/>
          <a:p>
            <a:pPr marL="11725">
              <a:spcAft>
                <a:spcPts val="600"/>
              </a:spcAft>
              <a:buSzPct val="100000"/>
              <a:tabLst>
                <a:tab pos="121285" algn="l"/>
              </a:tabLst>
            </a:pPr>
            <a:r>
              <a:rPr lang="es-ES" sz="1600" b="1" spc="-10" dirty="0">
                <a:solidFill>
                  <a:srgbClr val="262626"/>
                </a:solidFill>
                <a:cs typeface="Source Sans Pro"/>
              </a:rPr>
              <a:t>METODOLOGÍA DE CLASIFICACIÓN ABC</a:t>
            </a:r>
          </a:p>
          <a:p>
            <a:pPr marL="182563" indent="-171450">
              <a:buSzPct val="100000"/>
              <a:buFont typeface="Arial" panose="020B0604020202020204" pitchFamily="34" charset="0"/>
              <a:buChar char="•"/>
              <a:tabLst>
                <a:tab pos="120650" algn="l"/>
              </a:tabLst>
            </a:pPr>
            <a:r>
              <a:rPr lang="es-ES" sz="1600" spc="-10" dirty="0">
                <a:solidFill>
                  <a:srgbClr val="262626"/>
                </a:solidFill>
                <a:cs typeface="Source Sans Pro"/>
              </a:rPr>
              <a:t>La clasificación ABC es una técnica que permite segmentar las referencias de productos del almacén según su importancia en tres categorías (A, B y C).</a:t>
            </a:r>
          </a:p>
          <a:p>
            <a:pPr marL="182563" indent="-171450">
              <a:buSzPct val="100000"/>
              <a:buFont typeface="Arial" panose="020B0604020202020204" pitchFamily="34" charset="0"/>
              <a:buChar char="•"/>
              <a:tabLst>
                <a:tab pos="120650" algn="l"/>
              </a:tabLst>
            </a:pPr>
            <a:endParaRPr lang="es-ES" sz="1600" spc="-10" dirty="0">
              <a:solidFill>
                <a:srgbClr val="262626"/>
              </a:solidFill>
              <a:cs typeface="Source Sans Pro"/>
            </a:endParaRPr>
          </a:p>
          <a:p>
            <a:pPr marL="182563" indent="-171450">
              <a:buSzPct val="100000"/>
              <a:buFont typeface="Arial" panose="020B0604020202020204" pitchFamily="34" charset="0"/>
              <a:buChar char="•"/>
              <a:tabLst>
                <a:tab pos="120650" algn="l"/>
              </a:tabLst>
            </a:pPr>
            <a:r>
              <a:rPr lang="es-ES" sz="1600" spc="-10" dirty="0">
                <a:solidFill>
                  <a:srgbClr val="262626"/>
                </a:solidFill>
                <a:cs typeface="Source Sans Pro"/>
              </a:rPr>
              <a:t>Los artículos con alta rotación se clasificarán en la categoría A, los artículos con una rotación media serán los de tipo B, y los menos frecuentes como C.</a:t>
            </a:r>
            <a:endParaRPr lang="es-PE" sz="1600" spc="-10" dirty="0">
              <a:solidFill>
                <a:srgbClr val="262626"/>
              </a:solidFill>
              <a:cs typeface="Source Sans Pro"/>
            </a:endParaRPr>
          </a:p>
        </p:txBody>
      </p:sp>
      <p:sp>
        <p:nvSpPr>
          <p:cNvPr id="6" name="Rectangle 5">
            <a:extLst>
              <a:ext uri="{FF2B5EF4-FFF2-40B4-BE49-F238E27FC236}">
                <a16:creationId xmlns:a16="http://schemas.microsoft.com/office/drawing/2014/main" id="{F3F4AB8D-710B-E344-862F-F0ABF6B2BD40}"/>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PARETO CLASIFICACIÓN ABC</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26" name="Grupo 25">
            <a:extLst>
              <a:ext uri="{FF2B5EF4-FFF2-40B4-BE49-F238E27FC236}">
                <a16:creationId xmlns:a16="http://schemas.microsoft.com/office/drawing/2014/main" id="{9A3F7E47-BB9D-FC4F-9865-61B108581213}"/>
              </a:ext>
            </a:extLst>
          </p:cNvPr>
          <p:cNvGrpSpPr/>
          <p:nvPr/>
        </p:nvGrpSpPr>
        <p:grpSpPr>
          <a:xfrm>
            <a:off x="1148963" y="2819251"/>
            <a:ext cx="6838122" cy="2414737"/>
            <a:chOff x="1148963" y="2766432"/>
            <a:chExt cx="6838122" cy="2414737"/>
          </a:xfrm>
        </p:grpSpPr>
        <p:sp>
          <p:nvSpPr>
            <p:cNvPr id="2" name="Forma libre 1">
              <a:extLst>
                <a:ext uri="{FF2B5EF4-FFF2-40B4-BE49-F238E27FC236}">
                  <a16:creationId xmlns:a16="http://schemas.microsoft.com/office/drawing/2014/main" id="{311AEE53-4673-5540-A312-8A38455D7971}"/>
                </a:ext>
              </a:extLst>
            </p:cNvPr>
            <p:cNvSpPr/>
            <p:nvPr/>
          </p:nvSpPr>
          <p:spPr>
            <a:xfrm>
              <a:off x="1148963" y="3164502"/>
              <a:ext cx="2735249" cy="1550504"/>
            </a:xfrm>
            <a:custGeom>
              <a:avLst/>
              <a:gdLst>
                <a:gd name="connsiteX0" fmla="*/ 1367624 w 2735249"/>
                <a:gd name="connsiteY0" fmla="*/ 0 h 1550504"/>
                <a:gd name="connsiteX1" fmla="*/ 2735249 w 2735249"/>
                <a:gd name="connsiteY1" fmla="*/ 1550504 h 1550504"/>
                <a:gd name="connsiteX2" fmla="*/ 0 w 2735249"/>
                <a:gd name="connsiteY2" fmla="*/ 1550504 h 1550504"/>
                <a:gd name="connsiteX3" fmla="*/ 1367624 w 2735249"/>
                <a:gd name="connsiteY3" fmla="*/ 0 h 1550504"/>
              </a:gdLst>
              <a:ahLst/>
              <a:cxnLst>
                <a:cxn ang="0">
                  <a:pos x="connsiteX0" y="connsiteY0"/>
                </a:cxn>
                <a:cxn ang="0">
                  <a:pos x="connsiteX1" y="connsiteY1"/>
                </a:cxn>
                <a:cxn ang="0">
                  <a:pos x="connsiteX2" y="connsiteY2"/>
                </a:cxn>
                <a:cxn ang="0">
                  <a:pos x="connsiteX3" y="connsiteY3"/>
                </a:cxn>
              </a:cxnLst>
              <a:rect l="l" t="t" r="r" b="b"/>
              <a:pathLst>
                <a:path w="2735249" h="1550504">
                  <a:moveTo>
                    <a:pt x="1367624" y="0"/>
                  </a:moveTo>
                  <a:lnTo>
                    <a:pt x="2735249" y="1550504"/>
                  </a:lnTo>
                  <a:lnTo>
                    <a:pt x="0" y="1550504"/>
                  </a:lnTo>
                  <a:lnTo>
                    <a:pt x="1367624" y="0"/>
                  </a:lnTo>
                  <a:close/>
                </a:path>
              </a:pathLst>
            </a:custGeom>
            <a:solidFill>
              <a:srgbClr val="EE463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7" name="Forma libre 6">
              <a:extLst>
                <a:ext uri="{FF2B5EF4-FFF2-40B4-BE49-F238E27FC236}">
                  <a16:creationId xmlns:a16="http://schemas.microsoft.com/office/drawing/2014/main" id="{710AFE5C-EB2E-1645-BF48-88A4D2A22493}"/>
                </a:ext>
              </a:extLst>
            </p:cNvPr>
            <p:cNvSpPr/>
            <p:nvPr/>
          </p:nvSpPr>
          <p:spPr>
            <a:xfrm rot="10800000">
              <a:off x="5251836" y="3164502"/>
              <a:ext cx="2735249" cy="1550504"/>
            </a:xfrm>
            <a:custGeom>
              <a:avLst/>
              <a:gdLst>
                <a:gd name="connsiteX0" fmla="*/ 1367624 w 2735249"/>
                <a:gd name="connsiteY0" fmla="*/ 0 h 1550504"/>
                <a:gd name="connsiteX1" fmla="*/ 2735249 w 2735249"/>
                <a:gd name="connsiteY1" fmla="*/ 1550504 h 1550504"/>
                <a:gd name="connsiteX2" fmla="*/ 0 w 2735249"/>
                <a:gd name="connsiteY2" fmla="*/ 1550504 h 1550504"/>
                <a:gd name="connsiteX3" fmla="*/ 1367624 w 2735249"/>
                <a:gd name="connsiteY3" fmla="*/ 0 h 1550504"/>
              </a:gdLst>
              <a:ahLst/>
              <a:cxnLst>
                <a:cxn ang="0">
                  <a:pos x="connsiteX0" y="connsiteY0"/>
                </a:cxn>
                <a:cxn ang="0">
                  <a:pos x="connsiteX1" y="connsiteY1"/>
                </a:cxn>
                <a:cxn ang="0">
                  <a:pos x="connsiteX2" y="connsiteY2"/>
                </a:cxn>
                <a:cxn ang="0">
                  <a:pos x="connsiteX3" y="connsiteY3"/>
                </a:cxn>
              </a:cxnLst>
              <a:rect l="l" t="t" r="r" b="b"/>
              <a:pathLst>
                <a:path w="2735249" h="1550504">
                  <a:moveTo>
                    <a:pt x="1367624" y="0"/>
                  </a:moveTo>
                  <a:lnTo>
                    <a:pt x="2735249" y="1550504"/>
                  </a:lnTo>
                  <a:lnTo>
                    <a:pt x="0" y="1550504"/>
                  </a:lnTo>
                  <a:lnTo>
                    <a:pt x="1367624" y="0"/>
                  </a:lnTo>
                  <a:close/>
                </a:path>
              </a:pathLst>
            </a:custGeom>
            <a:solidFill>
              <a:srgbClr val="EE463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8" name="Forma libre 7">
              <a:extLst>
                <a:ext uri="{FF2B5EF4-FFF2-40B4-BE49-F238E27FC236}">
                  <a16:creationId xmlns:a16="http://schemas.microsoft.com/office/drawing/2014/main" id="{115F5226-DEBA-D741-A0F0-763AD47A300C}"/>
                </a:ext>
              </a:extLst>
            </p:cNvPr>
            <p:cNvSpPr/>
            <p:nvPr/>
          </p:nvSpPr>
          <p:spPr>
            <a:xfrm>
              <a:off x="2619954" y="3164502"/>
              <a:ext cx="3904091" cy="1558456"/>
            </a:xfrm>
            <a:custGeom>
              <a:avLst/>
              <a:gdLst>
                <a:gd name="connsiteX0" fmla="*/ 0 w 3904091"/>
                <a:gd name="connsiteY0" fmla="*/ 0 h 1558456"/>
                <a:gd name="connsiteX1" fmla="*/ 2520564 w 3904091"/>
                <a:gd name="connsiteY1" fmla="*/ 0 h 1558456"/>
                <a:gd name="connsiteX2" fmla="*/ 3904091 w 3904091"/>
                <a:gd name="connsiteY2" fmla="*/ 1558456 h 1558456"/>
                <a:gd name="connsiteX3" fmla="*/ 1391479 w 3904091"/>
                <a:gd name="connsiteY3" fmla="*/ 1558456 h 1558456"/>
                <a:gd name="connsiteX4" fmla="*/ 0 w 3904091"/>
                <a:gd name="connsiteY4" fmla="*/ 0 h 1558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4091" h="1558456">
                  <a:moveTo>
                    <a:pt x="0" y="0"/>
                  </a:moveTo>
                  <a:lnTo>
                    <a:pt x="2520564" y="0"/>
                  </a:lnTo>
                  <a:lnTo>
                    <a:pt x="3904091" y="1558456"/>
                  </a:lnTo>
                  <a:lnTo>
                    <a:pt x="1391479" y="1558456"/>
                  </a:lnTo>
                  <a:lnTo>
                    <a:pt x="0" y="0"/>
                  </a:lnTo>
                  <a:close/>
                </a:path>
              </a:pathLst>
            </a:cu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cxnSp>
          <p:nvCxnSpPr>
            <p:cNvPr id="10" name="Conector recto 9">
              <a:extLst>
                <a:ext uri="{FF2B5EF4-FFF2-40B4-BE49-F238E27FC236}">
                  <a16:creationId xmlns:a16="http://schemas.microsoft.com/office/drawing/2014/main" id="{2046DCC0-E50B-9946-B188-2DBD1A20959C}"/>
                </a:ext>
              </a:extLst>
            </p:cNvPr>
            <p:cNvCxnSpPr>
              <a:cxnSpLocks/>
            </p:cNvCxnSpPr>
            <p:nvPr/>
          </p:nvCxnSpPr>
          <p:spPr>
            <a:xfrm>
              <a:off x="1991801" y="3673386"/>
              <a:ext cx="5638290"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 name="Conector recto 11">
              <a:extLst>
                <a:ext uri="{FF2B5EF4-FFF2-40B4-BE49-F238E27FC236}">
                  <a16:creationId xmlns:a16="http://schemas.microsoft.com/office/drawing/2014/main" id="{147E81E3-C2B4-6C4D-85EA-B3BF0B463E72}"/>
                </a:ext>
              </a:extLst>
            </p:cNvPr>
            <p:cNvCxnSpPr>
              <a:cxnSpLocks/>
            </p:cNvCxnSpPr>
            <p:nvPr/>
          </p:nvCxnSpPr>
          <p:spPr>
            <a:xfrm>
              <a:off x="1482918" y="4214075"/>
              <a:ext cx="6147173"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bject 7">
              <a:extLst>
                <a:ext uri="{FF2B5EF4-FFF2-40B4-BE49-F238E27FC236}">
                  <a16:creationId xmlns:a16="http://schemas.microsoft.com/office/drawing/2014/main" id="{B4E5A4D4-8A80-E440-AC9C-49C301915608}"/>
                </a:ext>
              </a:extLst>
            </p:cNvPr>
            <p:cNvSpPr txBox="1"/>
            <p:nvPr/>
          </p:nvSpPr>
          <p:spPr>
            <a:xfrm>
              <a:off x="2259398" y="3345783"/>
              <a:ext cx="514378"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solidFill>
                    <a:schemeClr val="bg1"/>
                  </a:solidFill>
                  <a:cs typeface="Source Sans Pro"/>
                </a:rPr>
                <a:t>5%</a:t>
              </a:r>
              <a:endParaRPr lang="es-PE" sz="1600" spc="-10" dirty="0">
                <a:solidFill>
                  <a:schemeClr val="bg1"/>
                </a:solidFill>
                <a:cs typeface="Source Sans Pro"/>
              </a:endParaRPr>
            </a:p>
          </p:txBody>
        </p:sp>
        <p:sp>
          <p:nvSpPr>
            <p:cNvPr id="15" name="object 7">
              <a:extLst>
                <a:ext uri="{FF2B5EF4-FFF2-40B4-BE49-F238E27FC236}">
                  <a16:creationId xmlns:a16="http://schemas.microsoft.com/office/drawing/2014/main" id="{F60E9271-1E9D-5E47-B740-E13EAC81391E}"/>
                </a:ext>
              </a:extLst>
            </p:cNvPr>
            <p:cNvSpPr txBox="1"/>
            <p:nvPr/>
          </p:nvSpPr>
          <p:spPr>
            <a:xfrm>
              <a:off x="6362271" y="3345783"/>
              <a:ext cx="514378"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solidFill>
                    <a:schemeClr val="bg1"/>
                  </a:solidFill>
                  <a:cs typeface="Source Sans Pro"/>
                </a:rPr>
                <a:t>50%</a:t>
              </a:r>
              <a:endParaRPr lang="es-PE" sz="1600" spc="-10" dirty="0">
                <a:solidFill>
                  <a:schemeClr val="bg1"/>
                </a:solidFill>
                <a:cs typeface="Source Sans Pro"/>
              </a:endParaRPr>
            </a:p>
          </p:txBody>
        </p:sp>
        <p:sp>
          <p:nvSpPr>
            <p:cNvPr id="16" name="object 7">
              <a:extLst>
                <a:ext uri="{FF2B5EF4-FFF2-40B4-BE49-F238E27FC236}">
                  <a16:creationId xmlns:a16="http://schemas.microsoft.com/office/drawing/2014/main" id="{BDDE6D3E-F185-5B45-B203-E9E54AD2C39C}"/>
                </a:ext>
              </a:extLst>
            </p:cNvPr>
            <p:cNvSpPr txBox="1"/>
            <p:nvPr/>
          </p:nvSpPr>
          <p:spPr>
            <a:xfrm>
              <a:off x="2259398" y="3814910"/>
              <a:ext cx="514378"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solidFill>
                    <a:schemeClr val="bg1"/>
                  </a:solidFill>
                  <a:cs typeface="Source Sans Pro"/>
                </a:rPr>
                <a:t>15%</a:t>
              </a:r>
              <a:endParaRPr lang="es-PE" sz="1600" spc="-10" dirty="0">
                <a:solidFill>
                  <a:schemeClr val="bg1"/>
                </a:solidFill>
                <a:cs typeface="Source Sans Pro"/>
              </a:endParaRPr>
            </a:p>
          </p:txBody>
        </p:sp>
        <p:sp>
          <p:nvSpPr>
            <p:cNvPr id="17" name="object 7">
              <a:extLst>
                <a:ext uri="{FF2B5EF4-FFF2-40B4-BE49-F238E27FC236}">
                  <a16:creationId xmlns:a16="http://schemas.microsoft.com/office/drawing/2014/main" id="{50A59332-BDBD-4D4D-9E51-FE84B620D0AD}"/>
                </a:ext>
              </a:extLst>
            </p:cNvPr>
            <p:cNvSpPr txBox="1"/>
            <p:nvPr/>
          </p:nvSpPr>
          <p:spPr>
            <a:xfrm>
              <a:off x="6362271" y="3814910"/>
              <a:ext cx="514378"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solidFill>
                    <a:schemeClr val="bg1"/>
                  </a:solidFill>
                  <a:cs typeface="Source Sans Pro"/>
                </a:rPr>
                <a:t>30%</a:t>
              </a:r>
              <a:endParaRPr lang="es-PE" sz="1600" spc="-10" dirty="0">
                <a:solidFill>
                  <a:schemeClr val="bg1"/>
                </a:solidFill>
                <a:cs typeface="Source Sans Pro"/>
              </a:endParaRPr>
            </a:p>
          </p:txBody>
        </p:sp>
        <p:sp>
          <p:nvSpPr>
            <p:cNvPr id="18" name="object 7">
              <a:extLst>
                <a:ext uri="{FF2B5EF4-FFF2-40B4-BE49-F238E27FC236}">
                  <a16:creationId xmlns:a16="http://schemas.microsoft.com/office/drawing/2014/main" id="{64DB513F-E6EC-BA43-A44A-AC6BFBD654D3}"/>
                </a:ext>
              </a:extLst>
            </p:cNvPr>
            <p:cNvSpPr txBox="1"/>
            <p:nvPr/>
          </p:nvSpPr>
          <p:spPr>
            <a:xfrm>
              <a:off x="2259398" y="4276086"/>
              <a:ext cx="514378"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solidFill>
                    <a:schemeClr val="bg1"/>
                  </a:solidFill>
                  <a:cs typeface="Source Sans Pro"/>
                </a:rPr>
                <a:t>80%</a:t>
              </a:r>
              <a:endParaRPr lang="es-PE" sz="1600" spc="-10" dirty="0">
                <a:solidFill>
                  <a:schemeClr val="bg1"/>
                </a:solidFill>
                <a:cs typeface="Source Sans Pro"/>
              </a:endParaRPr>
            </a:p>
          </p:txBody>
        </p:sp>
        <p:sp>
          <p:nvSpPr>
            <p:cNvPr id="19" name="object 7">
              <a:extLst>
                <a:ext uri="{FF2B5EF4-FFF2-40B4-BE49-F238E27FC236}">
                  <a16:creationId xmlns:a16="http://schemas.microsoft.com/office/drawing/2014/main" id="{422F069F-673C-9449-86A4-301ABB55187F}"/>
                </a:ext>
              </a:extLst>
            </p:cNvPr>
            <p:cNvSpPr txBox="1"/>
            <p:nvPr/>
          </p:nvSpPr>
          <p:spPr>
            <a:xfrm>
              <a:off x="6362271" y="4276086"/>
              <a:ext cx="514378"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solidFill>
                    <a:schemeClr val="bg1"/>
                  </a:solidFill>
                  <a:cs typeface="Source Sans Pro"/>
                </a:rPr>
                <a:t>20%</a:t>
              </a:r>
              <a:endParaRPr lang="es-PE" sz="1600" spc="-10" dirty="0">
                <a:solidFill>
                  <a:schemeClr val="bg1"/>
                </a:solidFill>
                <a:cs typeface="Source Sans Pro"/>
              </a:endParaRPr>
            </a:p>
          </p:txBody>
        </p:sp>
        <p:sp>
          <p:nvSpPr>
            <p:cNvPr id="20" name="object 7">
              <a:extLst>
                <a:ext uri="{FF2B5EF4-FFF2-40B4-BE49-F238E27FC236}">
                  <a16:creationId xmlns:a16="http://schemas.microsoft.com/office/drawing/2014/main" id="{E280915E-BABA-F341-9D68-AB245FAB899E}"/>
                </a:ext>
              </a:extLst>
            </p:cNvPr>
            <p:cNvSpPr txBox="1"/>
            <p:nvPr/>
          </p:nvSpPr>
          <p:spPr>
            <a:xfrm rot="18705511">
              <a:off x="548304" y="3767202"/>
              <a:ext cx="2247761"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solidFill>
                    <a:srgbClr val="262626"/>
                  </a:solidFill>
                  <a:cs typeface="Source Sans Pro"/>
                </a:rPr>
                <a:t>NÚMERO DE ARTÍCULOS</a:t>
              </a:r>
            </a:p>
          </p:txBody>
        </p:sp>
        <p:sp>
          <p:nvSpPr>
            <p:cNvPr id="21" name="object 7">
              <a:extLst>
                <a:ext uri="{FF2B5EF4-FFF2-40B4-BE49-F238E27FC236}">
                  <a16:creationId xmlns:a16="http://schemas.microsoft.com/office/drawing/2014/main" id="{422DFCB6-079D-B347-8950-656A3822B86C}"/>
                </a:ext>
              </a:extLst>
            </p:cNvPr>
            <p:cNvSpPr txBox="1"/>
            <p:nvPr/>
          </p:nvSpPr>
          <p:spPr>
            <a:xfrm rot="18705511">
              <a:off x="6320952" y="3934178"/>
              <a:ext cx="2247761"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solidFill>
                    <a:srgbClr val="262626"/>
                  </a:solidFill>
                  <a:cs typeface="Source Sans Pro"/>
                </a:rPr>
                <a:t>ACTIVIDAD DE PICKING</a:t>
              </a:r>
            </a:p>
          </p:txBody>
        </p:sp>
        <p:sp>
          <p:nvSpPr>
            <p:cNvPr id="22" name="object 7">
              <a:extLst>
                <a:ext uri="{FF2B5EF4-FFF2-40B4-BE49-F238E27FC236}">
                  <a16:creationId xmlns:a16="http://schemas.microsoft.com/office/drawing/2014/main" id="{18D8B6F0-6FEA-6C4B-B114-6D991179ABEF}"/>
                </a:ext>
              </a:extLst>
            </p:cNvPr>
            <p:cNvSpPr txBox="1"/>
            <p:nvPr/>
          </p:nvSpPr>
          <p:spPr>
            <a:xfrm>
              <a:off x="3865182" y="3329890"/>
              <a:ext cx="514378"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cs typeface="Source Sans Pro"/>
                </a:rPr>
                <a:t>A</a:t>
              </a:r>
              <a:endParaRPr lang="es-PE" sz="1600" spc="-10" dirty="0">
                <a:cs typeface="Source Sans Pro"/>
              </a:endParaRPr>
            </a:p>
          </p:txBody>
        </p:sp>
        <p:sp>
          <p:nvSpPr>
            <p:cNvPr id="23" name="object 7">
              <a:extLst>
                <a:ext uri="{FF2B5EF4-FFF2-40B4-BE49-F238E27FC236}">
                  <a16:creationId xmlns:a16="http://schemas.microsoft.com/office/drawing/2014/main" id="{55AEF1CA-EDE9-CE4A-AD0C-349CCCF255FB}"/>
                </a:ext>
              </a:extLst>
            </p:cNvPr>
            <p:cNvSpPr txBox="1"/>
            <p:nvPr/>
          </p:nvSpPr>
          <p:spPr>
            <a:xfrm>
              <a:off x="4318785" y="3846715"/>
              <a:ext cx="514378"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cs typeface="Source Sans Pro"/>
                </a:rPr>
                <a:t>B</a:t>
              </a:r>
              <a:endParaRPr lang="es-PE" sz="1600" spc="-10" dirty="0">
                <a:cs typeface="Source Sans Pro"/>
              </a:endParaRPr>
            </a:p>
          </p:txBody>
        </p:sp>
        <p:sp>
          <p:nvSpPr>
            <p:cNvPr id="24" name="object 7">
              <a:extLst>
                <a:ext uri="{FF2B5EF4-FFF2-40B4-BE49-F238E27FC236}">
                  <a16:creationId xmlns:a16="http://schemas.microsoft.com/office/drawing/2014/main" id="{58EC63FA-80AD-E842-BF39-1179EC9FBEAE}"/>
                </a:ext>
              </a:extLst>
            </p:cNvPr>
            <p:cNvSpPr txBox="1"/>
            <p:nvPr/>
          </p:nvSpPr>
          <p:spPr>
            <a:xfrm>
              <a:off x="5042354" y="4323793"/>
              <a:ext cx="514378"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cs typeface="Source Sans Pro"/>
                </a:rPr>
                <a:t>C</a:t>
              </a:r>
              <a:endParaRPr lang="es-PE" sz="1600" spc="-10" dirty="0">
                <a:cs typeface="Source Sans Pro"/>
              </a:endParaRPr>
            </a:p>
          </p:txBody>
        </p:sp>
        <p:sp>
          <p:nvSpPr>
            <p:cNvPr id="25" name="object 7">
              <a:extLst>
                <a:ext uri="{FF2B5EF4-FFF2-40B4-BE49-F238E27FC236}">
                  <a16:creationId xmlns:a16="http://schemas.microsoft.com/office/drawing/2014/main" id="{5DC6189E-2750-4A47-836A-3F555D912654}"/>
                </a:ext>
              </a:extLst>
            </p:cNvPr>
            <p:cNvSpPr txBox="1"/>
            <p:nvPr/>
          </p:nvSpPr>
          <p:spPr>
            <a:xfrm>
              <a:off x="2619954" y="2900520"/>
              <a:ext cx="2524540" cy="246221"/>
            </a:xfrm>
            <a:prstGeom prst="rect">
              <a:avLst/>
            </a:prstGeom>
          </p:spPr>
          <p:txBody>
            <a:bodyPr vert="horz" wrap="square" lIns="0" tIns="0" rIns="0" bIns="0" rtlCol="0">
              <a:spAutoFit/>
            </a:bodyPr>
            <a:lstStyle/>
            <a:p>
              <a:pPr marL="11725" algn="ctr">
                <a:buSzPct val="100000"/>
                <a:tabLst>
                  <a:tab pos="121285" algn="l"/>
                </a:tabLst>
              </a:pPr>
              <a:r>
                <a:rPr lang="es-ES" sz="1600" b="1" spc="-10" dirty="0">
                  <a:cs typeface="Source Sans Pro"/>
                </a:rPr>
                <a:t>CATEGORÍA</a:t>
              </a:r>
              <a:endParaRPr lang="es-PE" sz="1600" spc="-10" dirty="0">
                <a:cs typeface="Source Sans Pro"/>
              </a:endParaRPr>
            </a:p>
          </p:txBody>
        </p:sp>
      </p:grpSp>
    </p:spTree>
    <p:extLst>
      <p:ext uri="{BB962C8B-B14F-4D97-AF65-F5344CB8AC3E}">
        <p14:creationId xmlns:p14="http://schemas.microsoft.com/office/powerpoint/2010/main" val="2161905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AF07C74E-807A-A04A-8641-BFF5CF35F630}"/>
              </a:ext>
            </a:extLst>
          </p:cNvPr>
          <p:cNvSpPr/>
          <p:nvPr/>
        </p:nvSpPr>
        <p:spPr>
          <a:xfrm>
            <a:off x="503238" y="1275907"/>
            <a:ext cx="8172450" cy="3958081"/>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2" name="Picture 2">
            <a:extLst>
              <a:ext uri="{FF2B5EF4-FFF2-40B4-BE49-F238E27FC236}">
                <a16:creationId xmlns:a16="http://schemas.microsoft.com/office/drawing/2014/main" id="{506C5630-A01B-FEDA-DD70-1CCD08E61A0E}"/>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3975"/>
          <a:stretch/>
        </p:blipFill>
        <p:spPr bwMode="auto">
          <a:xfrm>
            <a:off x="1912455" y="1746194"/>
            <a:ext cx="5319089" cy="30175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object 7"/>
          <p:cNvSpPr txBox="1"/>
          <p:nvPr/>
        </p:nvSpPr>
        <p:spPr>
          <a:xfrm>
            <a:off x="503238" y="912813"/>
            <a:ext cx="7906517" cy="246221"/>
          </a:xfrm>
          <a:prstGeom prst="rect">
            <a:avLst/>
          </a:prstGeom>
        </p:spPr>
        <p:txBody>
          <a:bodyPr vert="horz" wrap="square" lIns="0" tIns="0" rIns="0" bIns="0" rtlCol="0">
            <a:spAutoFit/>
          </a:bodyPr>
          <a:lstStyle/>
          <a:p>
            <a:pPr marL="11725">
              <a:buSzPct val="100000"/>
              <a:tabLst>
                <a:tab pos="121285" algn="l"/>
              </a:tabLst>
            </a:pPr>
            <a:r>
              <a:rPr lang="es-ES" sz="1600" b="1" spc="-10" dirty="0">
                <a:solidFill>
                  <a:srgbClr val="262626"/>
                </a:solidFill>
                <a:cs typeface="Source Sans Pro"/>
              </a:rPr>
              <a:t>EJEMPLO:</a:t>
            </a:r>
          </a:p>
        </p:txBody>
      </p:sp>
      <p:sp>
        <p:nvSpPr>
          <p:cNvPr id="6" name="Rectangle 5">
            <a:extLst>
              <a:ext uri="{FF2B5EF4-FFF2-40B4-BE49-F238E27FC236}">
                <a16:creationId xmlns:a16="http://schemas.microsoft.com/office/drawing/2014/main" id="{B9F9A7CC-A91F-474D-A209-3CF7A8840E8C}"/>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PARETO CLASIFICACIÓN ABC</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59263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8" y="922623"/>
            <a:ext cx="3889375" cy="246221"/>
          </a:xfrm>
          <a:prstGeom prst="rect">
            <a:avLst/>
          </a:prstGeom>
        </p:spPr>
        <p:txBody>
          <a:bodyPr vert="horz" wrap="square" lIns="0" tIns="0" rIns="0" bIns="0" rtlCol="0">
            <a:spAutoFit/>
          </a:bodyPr>
          <a:lstStyle/>
          <a:p>
            <a:pPr marL="11725">
              <a:buSzPct val="100000"/>
              <a:tabLst>
                <a:tab pos="121285" algn="l"/>
              </a:tabLst>
            </a:pPr>
            <a:r>
              <a:rPr lang="es-PE" sz="1600" b="1" spc="-10" dirty="0">
                <a:solidFill>
                  <a:srgbClr val="262626"/>
                </a:solidFill>
                <a:cs typeface="Source Sans Pro"/>
              </a:rPr>
              <a:t>APLICACIONES</a:t>
            </a:r>
            <a:endParaRPr lang="es-PE" sz="1600" spc="-10" dirty="0">
              <a:solidFill>
                <a:srgbClr val="262626"/>
              </a:solidFill>
              <a:cs typeface="Source Sans Pro"/>
            </a:endParaRPr>
          </a:p>
        </p:txBody>
      </p:sp>
      <p:sp>
        <p:nvSpPr>
          <p:cNvPr id="20" name="Rectangle 5">
            <a:extLst>
              <a:ext uri="{FF2B5EF4-FFF2-40B4-BE49-F238E27FC236}">
                <a16:creationId xmlns:a16="http://schemas.microsoft.com/office/drawing/2014/main" id="{BBFEED18-877C-8547-B923-8CA6231E9FF3}"/>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PARETO CLASIFICACIÓN ABC</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
        <p:nvSpPr>
          <p:cNvPr id="21" name="Rectángulo redondeado 20">
            <a:extLst>
              <a:ext uri="{FF2B5EF4-FFF2-40B4-BE49-F238E27FC236}">
                <a16:creationId xmlns:a16="http://schemas.microsoft.com/office/drawing/2014/main" id="{ACC1E609-5109-1440-AB5E-F0C84B84B7B6}"/>
              </a:ext>
            </a:extLst>
          </p:cNvPr>
          <p:cNvSpPr/>
          <p:nvPr/>
        </p:nvSpPr>
        <p:spPr>
          <a:xfrm>
            <a:off x="2238410" y="1472140"/>
            <a:ext cx="4628274" cy="1015664"/>
          </a:xfrm>
          <a:prstGeom prst="roundRect">
            <a:avLst>
              <a:gd name="adj" fmla="val 11459"/>
            </a:avLst>
          </a:prstGeom>
          <a:solidFill>
            <a:srgbClr val="E3DCED"/>
          </a:solidFill>
          <a:ln w="3810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lIns="468000" tIns="144000" rIns="36000" rtlCol="0" anchor="t"/>
          <a:lstStyle/>
          <a:p>
            <a:pPr marL="4763">
              <a:lnSpc>
                <a:spcPts val="1580"/>
              </a:lnSpc>
            </a:pPr>
            <a:r>
              <a:rPr lang="es-ES_tradnl" sz="1300" b="1" dirty="0">
                <a:solidFill>
                  <a:srgbClr val="7150A0"/>
                </a:solidFill>
                <a:latin typeface="Calibri" charset="0"/>
                <a:cs typeface="Calibri" charset="0"/>
              </a:rPr>
              <a:t>ZONIFICACIÓN DEL ALMACÉN</a:t>
            </a:r>
          </a:p>
          <a:p>
            <a:pPr>
              <a:lnSpc>
                <a:spcPts val="1580"/>
              </a:lnSpc>
            </a:pPr>
            <a:r>
              <a:rPr lang="es-ES_tradnl" sz="1300" dirty="0">
                <a:solidFill>
                  <a:schemeClr val="tx1"/>
                </a:solidFill>
                <a:latin typeface="Calibri" charset="0"/>
                <a:cs typeface="Calibri" charset="0"/>
              </a:rPr>
              <a:t>Los productos de Clase A se ubican cerca de las puertas </a:t>
            </a:r>
            <a:br>
              <a:rPr lang="es-ES_tradnl" sz="1300" dirty="0">
                <a:solidFill>
                  <a:schemeClr val="tx1"/>
                </a:solidFill>
                <a:latin typeface="Calibri" charset="0"/>
                <a:cs typeface="Calibri" charset="0"/>
              </a:rPr>
            </a:br>
            <a:r>
              <a:rPr lang="es-ES_tradnl" sz="1300" dirty="0">
                <a:solidFill>
                  <a:schemeClr val="tx1"/>
                </a:solidFill>
                <a:latin typeface="Calibri" charset="0"/>
                <a:cs typeface="Calibri" charset="0"/>
              </a:rPr>
              <a:t>y en los niveles bajo de las estanterías.</a:t>
            </a:r>
          </a:p>
        </p:txBody>
      </p:sp>
      <p:sp>
        <p:nvSpPr>
          <p:cNvPr id="22" name="Acorde 5">
            <a:extLst>
              <a:ext uri="{FF2B5EF4-FFF2-40B4-BE49-F238E27FC236}">
                <a16:creationId xmlns:a16="http://schemas.microsoft.com/office/drawing/2014/main" id="{A22199D4-5B17-EA4F-AA4F-943AC715BAC0}"/>
              </a:ext>
            </a:extLst>
          </p:cNvPr>
          <p:cNvSpPr/>
          <p:nvPr/>
        </p:nvSpPr>
        <p:spPr>
          <a:xfrm rot="12600000">
            <a:off x="1967618" y="1675545"/>
            <a:ext cx="673990" cy="654822"/>
          </a:xfrm>
          <a:prstGeom prst="chord">
            <a:avLst>
              <a:gd name="adj1" fmla="val 2700000"/>
              <a:gd name="adj2" fmla="val 15233344"/>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charset="0"/>
              <a:ea typeface="Calibri" charset="0"/>
              <a:cs typeface="Calibri" charset="0"/>
            </a:endParaRPr>
          </a:p>
        </p:txBody>
      </p:sp>
      <p:sp>
        <p:nvSpPr>
          <p:cNvPr id="23" name="CuadroTexto 22">
            <a:extLst>
              <a:ext uri="{FF2B5EF4-FFF2-40B4-BE49-F238E27FC236}">
                <a16:creationId xmlns:a16="http://schemas.microsoft.com/office/drawing/2014/main" id="{B2BFE730-F4A2-5B44-B6BE-D4E55589CE45}"/>
              </a:ext>
            </a:extLst>
          </p:cNvPr>
          <p:cNvSpPr txBox="1"/>
          <p:nvPr/>
        </p:nvSpPr>
        <p:spPr>
          <a:xfrm>
            <a:off x="2170419" y="1661503"/>
            <a:ext cx="370681" cy="646331"/>
          </a:xfrm>
          <a:prstGeom prst="rect">
            <a:avLst/>
          </a:prstGeom>
          <a:noFill/>
        </p:spPr>
        <p:txBody>
          <a:bodyPr wrap="square" rtlCol="0">
            <a:spAutoFit/>
          </a:bodyPr>
          <a:lstStyle/>
          <a:p>
            <a:r>
              <a:rPr lang="es-ES_tradnl" sz="3600" b="1" dirty="0">
                <a:solidFill>
                  <a:schemeClr val="bg1"/>
                </a:solidFill>
                <a:latin typeface="Calibri" charset="0"/>
                <a:ea typeface="Calibri" charset="0"/>
                <a:cs typeface="Calibri" charset="0"/>
              </a:rPr>
              <a:t>1</a:t>
            </a:r>
          </a:p>
        </p:txBody>
      </p:sp>
      <p:sp>
        <p:nvSpPr>
          <p:cNvPr id="24" name="Rectángulo redondeado 23">
            <a:extLst>
              <a:ext uri="{FF2B5EF4-FFF2-40B4-BE49-F238E27FC236}">
                <a16:creationId xmlns:a16="http://schemas.microsoft.com/office/drawing/2014/main" id="{D0332FA4-C1FD-4A43-ADEA-8ECC497E011A}"/>
              </a:ext>
            </a:extLst>
          </p:cNvPr>
          <p:cNvSpPr/>
          <p:nvPr/>
        </p:nvSpPr>
        <p:spPr>
          <a:xfrm>
            <a:off x="2238409" y="2598395"/>
            <a:ext cx="4628273" cy="1015664"/>
          </a:xfrm>
          <a:prstGeom prst="roundRect">
            <a:avLst>
              <a:gd name="adj" fmla="val 11459"/>
            </a:avLst>
          </a:prstGeom>
          <a:solidFill>
            <a:srgbClr val="FFD7C1"/>
          </a:solidFill>
          <a:ln w="38100">
            <a:solidFill>
              <a:srgbClr val="FE7828"/>
            </a:solidFill>
          </a:ln>
        </p:spPr>
        <p:style>
          <a:lnRef idx="2">
            <a:schemeClr val="accent1">
              <a:shade val="50000"/>
            </a:schemeClr>
          </a:lnRef>
          <a:fillRef idx="1">
            <a:schemeClr val="accent1"/>
          </a:fillRef>
          <a:effectRef idx="0">
            <a:schemeClr val="accent1"/>
          </a:effectRef>
          <a:fontRef idx="minor">
            <a:schemeClr val="lt1"/>
          </a:fontRef>
        </p:style>
        <p:txBody>
          <a:bodyPr lIns="468000" tIns="72000" rIns="36000" rtlCol="0" anchor="t"/>
          <a:lstStyle/>
          <a:p>
            <a:pPr>
              <a:lnSpc>
                <a:spcPts val="1580"/>
              </a:lnSpc>
            </a:pPr>
            <a:r>
              <a:rPr lang="es-ES_tradnl" sz="1300" b="1" dirty="0">
                <a:solidFill>
                  <a:srgbClr val="FE7828"/>
                </a:solidFill>
                <a:latin typeface="Calibri" charset="0"/>
                <a:cs typeface="Calibri" charset="0"/>
              </a:rPr>
              <a:t>ESTRATEGIAS DIFERENCIADAS POR CLASE</a:t>
            </a:r>
          </a:p>
          <a:p>
            <a:pPr marL="4763">
              <a:lnSpc>
                <a:spcPts val="1580"/>
              </a:lnSpc>
            </a:pPr>
            <a:r>
              <a:rPr lang="es-ES" sz="1300" dirty="0">
                <a:solidFill>
                  <a:schemeClr val="tx1"/>
                </a:solidFill>
                <a:latin typeface="Calibri" charset="0"/>
                <a:cs typeface="Calibri" charset="0"/>
              </a:rPr>
              <a:t>Los productos de clase A tienen generalmente altos niveles de servicio e inventarios de seguridad. Las otras clases tienen otras políticas de inventarios.</a:t>
            </a:r>
            <a:endParaRPr lang="es-ES_tradnl" sz="1300" dirty="0">
              <a:solidFill>
                <a:schemeClr val="tx1"/>
              </a:solidFill>
              <a:latin typeface="Calibri" charset="0"/>
              <a:cs typeface="Calibri" charset="0"/>
            </a:endParaRPr>
          </a:p>
        </p:txBody>
      </p:sp>
      <p:sp>
        <p:nvSpPr>
          <p:cNvPr id="25" name="Acorde 5">
            <a:extLst>
              <a:ext uri="{FF2B5EF4-FFF2-40B4-BE49-F238E27FC236}">
                <a16:creationId xmlns:a16="http://schemas.microsoft.com/office/drawing/2014/main" id="{D120F778-173B-F24A-AD24-0BDE11D05A14}"/>
              </a:ext>
            </a:extLst>
          </p:cNvPr>
          <p:cNvSpPr/>
          <p:nvPr/>
        </p:nvSpPr>
        <p:spPr>
          <a:xfrm rot="12600000">
            <a:off x="1967618" y="2801800"/>
            <a:ext cx="673990" cy="654822"/>
          </a:xfrm>
          <a:prstGeom prst="chord">
            <a:avLst>
              <a:gd name="adj1" fmla="val 2700000"/>
              <a:gd name="adj2" fmla="val 15233344"/>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charset="0"/>
              <a:ea typeface="Calibri" charset="0"/>
              <a:cs typeface="Calibri" charset="0"/>
            </a:endParaRPr>
          </a:p>
        </p:txBody>
      </p:sp>
      <p:sp>
        <p:nvSpPr>
          <p:cNvPr id="26" name="CuadroTexto 25">
            <a:extLst>
              <a:ext uri="{FF2B5EF4-FFF2-40B4-BE49-F238E27FC236}">
                <a16:creationId xmlns:a16="http://schemas.microsoft.com/office/drawing/2014/main" id="{F9BFD6D8-371E-594C-9A0F-02897A649BD2}"/>
              </a:ext>
            </a:extLst>
          </p:cNvPr>
          <p:cNvSpPr txBox="1"/>
          <p:nvPr/>
        </p:nvSpPr>
        <p:spPr>
          <a:xfrm>
            <a:off x="2170419" y="2787758"/>
            <a:ext cx="370681" cy="646331"/>
          </a:xfrm>
          <a:prstGeom prst="rect">
            <a:avLst/>
          </a:prstGeom>
          <a:noFill/>
        </p:spPr>
        <p:txBody>
          <a:bodyPr wrap="square" rtlCol="0">
            <a:spAutoFit/>
          </a:bodyPr>
          <a:lstStyle/>
          <a:p>
            <a:r>
              <a:rPr lang="es-ES_tradnl" sz="3600" b="1" dirty="0">
                <a:solidFill>
                  <a:schemeClr val="bg1"/>
                </a:solidFill>
                <a:latin typeface="Calibri" charset="0"/>
                <a:ea typeface="Calibri" charset="0"/>
                <a:cs typeface="Calibri" charset="0"/>
              </a:rPr>
              <a:t>2</a:t>
            </a:r>
          </a:p>
        </p:txBody>
      </p:sp>
      <p:sp>
        <p:nvSpPr>
          <p:cNvPr id="27" name="Rectángulo redondeado 26">
            <a:extLst>
              <a:ext uri="{FF2B5EF4-FFF2-40B4-BE49-F238E27FC236}">
                <a16:creationId xmlns:a16="http://schemas.microsoft.com/office/drawing/2014/main" id="{B2A7C728-25FA-224F-BFE2-DC31210BF1C3}"/>
              </a:ext>
            </a:extLst>
          </p:cNvPr>
          <p:cNvSpPr/>
          <p:nvPr/>
        </p:nvSpPr>
        <p:spPr>
          <a:xfrm>
            <a:off x="2238409" y="3725650"/>
            <a:ext cx="4628273" cy="1117594"/>
          </a:xfrm>
          <a:prstGeom prst="roundRect">
            <a:avLst>
              <a:gd name="adj" fmla="val 11459"/>
            </a:avLst>
          </a:prstGeom>
          <a:solidFill>
            <a:srgbClr val="D1EFF4"/>
          </a:solidFill>
          <a:ln w="38100">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lIns="468000" tIns="180000" rIns="36000" rtlCol="0" anchor="t"/>
          <a:lstStyle/>
          <a:p>
            <a:pPr>
              <a:lnSpc>
                <a:spcPts val="1580"/>
              </a:lnSpc>
            </a:pPr>
            <a:r>
              <a:rPr lang="es-ES_tradnl" sz="1300" b="1" dirty="0">
                <a:solidFill>
                  <a:srgbClr val="00B1C2"/>
                </a:solidFill>
                <a:latin typeface="Calibri" charset="0"/>
                <a:cs typeface="Calibri" charset="0"/>
              </a:rPr>
              <a:t>CONTROL DEL INVENTARIO</a:t>
            </a:r>
          </a:p>
          <a:p>
            <a:pPr>
              <a:lnSpc>
                <a:spcPts val="1580"/>
              </a:lnSpc>
            </a:pPr>
            <a:r>
              <a:rPr lang="es-ES_tradnl" sz="1300" dirty="0">
                <a:solidFill>
                  <a:schemeClr val="tx1"/>
                </a:solidFill>
                <a:latin typeface="Calibri" charset="0"/>
                <a:cs typeface="Calibri" charset="0"/>
              </a:rPr>
              <a:t>La clasificación ABC permite crear indicadores de gestión como la rotación de inventarios y los inventarios promedio.</a:t>
            </a:r>
          </a:p>
        </p:txBody>
      </p:sp>
      <p:sp>
        <p:nvSpPr>
          <p:cNvPr id="28" name="Acorde 5">
            <a:extLst>
              <a:ext uri="{FF2B5EF4-FFF2-40B4-BE49-F238E27FC236}">
                <a16:creationId xmlns:a16="http://schemas.microsoft.com/office/drawing/2014/main" id="{297B9AB9-EC7C-BA47-8B18-9374BBCCAB86}"/>
              </a:ext>
            </a:extLst>
          </p:cNvPr>
          <p:cNvSpPr/>
          <p:nvPr/>
        </p:nvSpPr>
        <p:spPr>
          <a:xfrm rot="12600000">
            <a:off x="1967618" y="3972639"/>
            <a:ext cx="673990" cy="654822"/>
          </a:xfrm>
          <a:prstGeom prst="chord">
            <a:avLst>
              <a:gd name="adj1" fmla="val 2700000"/>
              <a:gd name="adj2" fmla="val 15233344"/>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charset="0"/>
              <a:ea typeface="Calibri" charset="0"/>
              <a:cs typeface="Calibri" charset="0"/>
            </a:endParaRPr>
          </a:p>
        </p:txBody>
      </p:sp>
      <p:sp>
        <p:nvSpPr>
          <p:cNvPr id="29" name="CuadroTexto 28">
            <a:extLst>
              <a:ext uri="{FF2B5EF4-FFF2-40B4-BE49-F238E27FC236}">
                <a16:creationId xmlns:a16="http://schemas.microsoft.com/office/drawing/2014/main" id="{6DEA5270-82D8-4741-AA23-68B362A827E6}"/>
              </a:ext>
            </a:extLst>
          </p:cNvPr>
          <p:cNvSpPr txBox="1"/>
          <p:nvPr/>
        </p:nvSpPr>
        <p:spPr>
          <a:xfrm>
            <a:off x="2170419" y="3958597"/>
            <a:ext cx="370681" cy="646331"/>
          </a:xfrm>
          <a:prstGeom prst="rect">
            <a:avLst/>
          </a:prstGeom>
          <a:noFill/>
        </p:spPr>
        <p:txBody>
          <a:bodyPr wrap="square" rtlCol="0">
            <a:spAutoFit/>
          </a:bodyPr>
          <a:lstStyle/>
          <a:p>
            <a:r>
              <a:rPr lang="es-ES_tradnl" sz="3600" b="1" dirty="0">
                <a:solidFill>
                  <a:schemeClr val="bg1"/>
                </a:solidFill>
                <a:latin typeface="Calibri" charset="0"/>
                <a:ea typeface="Calibri" charset="0"/>
                <a:cs typeface="Calibri" charset="0"/>
              </a:rPr>
              <a:t>3</a:t>
            </a:r>
          </a:p>
        </p:txBody>
      </p:sp>
    </p:spTree>
    <p:extLst>
      <p:ext uri="{BB962C8B-B14F-4D97-AF65-F5344CB8AC3E}">
        <p14:creationId xmlns:p14="http://schemas.microsoft.com/office/powerpoint/2010/main" val="373083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6320D848-EFFA-5F45-AD29-347E55954FC1}"/>
              </a:ext>
            </a:extLst>
          </p:cNvPr>
          <p:cNvSpPr/>
          <p:nvPr/>
        </p:nvSpPr>
        <p:spPr>
          <a:xfrm>
            <a:off x="0" y="0"/>
            <a:ext cx="9144000" cy="5715000"/>
          </a:xfrm>
          <a:prstGeom prst="rect">
            <a:avLst/>
          </a:prstGeom>
          <a:solidFill>
            <a:srgbClr val="654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nvGrpSpPr>
          <p:cNvPr id="3" name="Grupo 2">
            <a:extLst>
              <a:ext uri="{FF2B5EF4-FFF2-40B4-BE49-F238E27FC236}">
                <a16:creationId xmlns:a16="http://schemas.microsoft.com/office/drawing/2014/main" id="{901E8C05-E7AE-B34F-832F-77B3A79B388C}"/>
              </a:ext>
            </a:extLst>
          </p:cNvPr>
          <p:cNvGrpSpPr/>
          <p:nvPr/>
        </p:nvGrpSpPr>
        <p:grpSpPr>
          <a:xfrm>
            <a:off x="2506315" y="2194222"/>
            <a:ext cx="4581728" cy="1326557"/>
            <a:chOff x="2403187" y="2211377"/>
            <a:chExt cx="4581728" cy="1326557"/>
          </a:xfrm>
        </p:grpSpPr>
        <p:sp>
          <p:nvSpPr>
            <p:cNvPr id="4" name="CuadroTexto 3">
              <a:extLst>
                <a:ext uri="{FF2B5EF4-FFF2-40B4-BE49-F238E27FC236}">
                  <a16:creationId xmlns:a16="http://schemas.microsoft.com/office/drawing/2014/main" id="{C418F28E-97C0-AB42-ABCC-88BBCC7CE99E}"/>
                </a:ext>
              </a:extLst>
            </p:cNvPr>
            <p:cNvSpPr txBox="1"/>
            <p:nvPr/>
          </p:nvSpPr>
          <p:spPr>
            <a:xfrm>
              <a:off x="2403187"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CONCLUSIONES</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5" name="Imagen 4">
              <a:extLst>
                <a:ext uri="{FF2B5EF4-FFF2-40B4-BE49-F238E27FC236}">
                  <a16:creationId xmlns:a16="http://schemas.microsoft.com/office/drawing/2014/main" id="{49E3F5A8-FCFA-7A4E-8253-FAD41616C747}"/>
                </a:ext>
              </a:extLst>
            </p:cNvPr>
            <p:cNvPicPr>
              <a:picLocks noChangeAspect="1"/>
            </p:cNvPicPr>
            <p:nvPr/>
          </p:nvPicPr>
          <p:blipFill>
            <a:blip r:embed="rId2"/>
            <a:stretch>
              <a:fillRect/>
            </a:stretch>
          </p:blipFill>
          <p:spPr>
            <a:xfrm>
              <a:off x="2425491" y="2211377"/>
              <a:ext cx="202176" cy="208211"/>
            </a:xfrm>
            <a:prstGeom prst="rect">
              <a:avLst/>
            </a:prstGeom>
          </p:spPr>
        </p:pic>
      </p:grpSp>
      <p:pic>
        <p:nvPicPr>
          <p:cNvPr id="6" name="Imagen 5">
            <a:extLst>
              <a:ext uri="{FF2B5EF4-FFF2-40B4-BE49-F238E27FC236}">
                <a16:creationId xmlns:a16="http://schemas.microsoft.com/office/drawing/2014/main" id="{A66FCD9B-105A-594F-BF2C-B9685346D6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3" y="946969"/>
            <a:ext cx="2072214" cy="3898064"/>
          </a:xfrm>
          <a:prstGeom prst="rect">
            <a:avLst/>
          </a:prstGeom>
        </p:spPr>
      </p:pic>
    </p:spTree>
    <p:extLst>
      <p:ext uri="{BB962C8B-B14F-4D97-AF65-F5344CB8AC3E}">
        <p14:creationId xmlns:p14="http://schemas.microsoft.com/office/powerpoint/2010/main" val="14542364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EA663392-2881-574B-B2C9-4ED14D7F4E2A}"/>
              </a:ext>
            </a:extLst>
          </p:cNvPr>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8" name="object 7">
            <a:extLst>
              <a:ext uri="{FF2B5EF4-FFF2-40B4-BE49-F238E27FC236}">
                <a16:creationId xmlns:a16="http://schemas.microsoft.com/office/drawing/2014/main" id="{A2CE4FA5-46CF-234D-92FE-1B32DC614B8B}"/>
              </a:ext>
            </a:extLst>
          </p:cNvPr>
          <p:cNvSpPr txBox="1"/>
          <p:nvPr/>
        </p:nvSpPr>
        <p:spPr>
          <a:xfrm>
            <a:off x="1279545" y="912813"/>
            <a:ext cx="5363302" cy="1938992"/>
          </a:xfrm>
          <a:prstGeom prst="rect">
            <a:avLst/>
          </a:prstGeom>
        </p:spPr>
        <p:txBody>
          <a:bodyPr vert="horz" wrap="square" lIns="0" tIns="0" rIns="0" bIns="0" rtlCol="0">
            <a:spAutoFit/>
          </a:bodyPr>
          <a:lstStyle/>
          <a:p>
            <a:r>
              <a:rPr lang="es-PE" sz="1400" dirty="0">
                <a:latin typeface="+mj-lt"/>
                <a:ea typeface="Calibri" panose="020F0502020204030204" pitchFamily="34" charset="0"/>
                <a:cs typeface="Source Sans Pro" panose="020B0604020202020204" charset="0"/>
              </a:rPr>
              <a:t>La gestión de los inventarios consiste en aplicar técnicas para crear modelos de inventario y controlarlos en el tiempo.</a:t>
            </a:r>
          </a:p>
          <a:p>
            <a:endParaRPr lang="es-PE" sz="1400" dirty="0">
              <a:latin typeface="+mj-lt"/>
              <a:ea typeface="Calibri" panose="020F0502020204030204" pitchFamily="34" charset="0"/>
              <a:cs typeface="Source Sans Pro" panose="020B0604020202020204" charset="0"/>
            </a:endParaRPr>
          </a:p>
          <a:p>
            <a:r>
              <a:rPr lang="es-PE" sz="1400" dirty="0">
                <a:latin typeface="+mj-lt"/>
                <a:ea typeface="Calibri" panose="020F0502020204030204" pitchFamily="34" charset="0"/>
                <a:cs typeface="Source Sans Pro" panose="020B0604020202020204" charset="0"/>
              </a:rPr>
              <a:t>Es responsabilidad de las empresas decidir por las políticas y estrategias de inventario y de los costos que esta pueda generar.</a:t>
            </a:r>
          </a:p>
          <a:p>
            <a:endParaRPr lang="es-PE" sz="1400" dirty="0">
              <a:latin typeface="+mj-lt"/>
              <a:ea typeface="Calibri" panose="020F0502020204030204" pitchFamily="34" charset="0"/>
              <a:cs typeface="Source Sans Pro" panose="020B0604020202020204" charset="0"/>
            </a:endParaRPr>
          </a:p>
          <a:p>
            <a:r>
              <a:rPr lang="es-PE" sz="1400" dirty="0">
                <a:latin typeface="+mj-lt"/>
                <a:ea typeface="Calibri" panose="020F0502020204030204" pitchFamily="34" charset="0"/>
                <a:cs typeface="Source Sans Pro" panose="020B0604020202020204" charset="0"/>
              </a:rPr>
              <a:t>Cuando no hay políticas o estrategias, las empresas sufren de bajos niveles de servicio, excesos de inventario y roturas de </a:t>
            </a:r>
            <a:r>
              <a:rPr lang="es-PE" sz="1400" i="1" dirty="0">
                <a:latin typeface="+mj-lt"/>
                <a:ea typeface="Calibri" panose="020F0502020204030204" pitchFamily="34" charset="0"/>
                <a:cs typeface="Source Sans Pro" panose="020B0604020202020204" charset="0"/>
              </a:rPr>
              <a:t>stock</a:t>
            </a:r>
            <a:r>
              <a:rPr lang="es-PE" sz="1400" dirty="0">
                <a:latin typeface="+mj-lt"/>
                <a:ea typeface="Calibri" panose="020F0502020204030204" pitchFamily="34" charset="0"/>
                <a:cs typeface="Source Sans Pro" panose="020B0604020202020204" charset="0"/>
              </a:rPr>
              <a:t> que perjudican su rentabilidad.</a:t>
            </a:r>
            <a:endParaRPr lang="es-PE" sz="1400" dirty="0">
              <a:latin typeface="Calibri"/>
              <a:ea typeface="Calibri" panose="020F0502020204030204" pitchFamily="34" charset="0"/>
              <a:cs typeface="Source Sans Pro" panose="020B0604020202020204" charset="0"/>
            </a:endParaRPr>
          </a:p>
        </p:txBody>
      </p:sp>
      <p:pic>
        <p:nvPicPr>
          <p:cNvPr id="10" name="Imagen 9">
            <a:extLst>
              <a:ext uri="{FF2B5EF4-FFF2-40B4-BE49-F238E27FC236}">
                <a16:creationId xmlns:a16="http://schemas.microsoft.com/office/drawing/2014/main" id="{29D9541A-A666-AD46-85DB-7AC3876BA7D3}"/>
              </a:ext>
            </a:extLst>
          </p:cNvPr>
          <p:cNvPicPr>
            <a:picLocks noChangeAspect="1"/>
          </p:cNvPicPr>
          <p:nvPr/>
        </p:nvPicPr>
        <p:blipFill>
          <a:blip r:embed="rId4"/>
          <a:stretch>
            <a:fillRect/>
          </a:stretch>
        </p:blipFill>
        <p:spPr>
          <a:xfrm>
            <a:off x="1011260" y="954885"/>
            <a:ext cx="114138" cy="117546"/>
          </a:xfrm>
          <a:prstGeom prst="rect">
            <a:avLst/>
          </a:prstGeom>
        </p:spPr>
      </p:pic>
      <p:pic>
        <p:nvPicPr>
          <p:cNvPr id="11" name="Imagen 10">
            <a:extLst>
              <a:ext uri="{FF2B5EF4-FFF2-40B4-BE49-F238E27FC236}">
                <a16:creationId xmlns:a16="http://schemas.microsoft.com/office/drawing/2014/main" id="{B6F28725-A7C9-5643-B45D-6E60DBBA73C8}"/>
              </a:ext>
            </a:extLst>
          </p:cNvPr>
          <p:cNvPicPr>
            <a:picLocks noChangeAspect="1"/>
          </p:cNvPicPr>
          <p:nvPr/>
        </p:nvPicPr>
        <p:blipFill>
          <a:blip r:embed="rId4"/>
          <a:stretch>
            <a:fillRect/>
          </a:stretch>
        </p:blipFill>
        <p:spPr>
          <a:xfrm>
            <a:off x="1011260" y="2239910"/>
            <a:ext cx="114138" cy="117546"/>
          </a:xfrm>
          <a:prstGeom prst="rect">
            <a:avLst/>
          </a:prstGeom>
        </p:spPr>
      </p:pic>
      <p:pic>
        <p:nvPicPr>
          <p:cNvPr id="13" name="Imagen 12">
            <a:extLst>
              <a:ext uri="{FF2B5EF4-FFF2-40B4-BE49-F238E27FC236}">
                <a16:creationId xmlns:a16="http://schemas.microsoft.com/office/drawing/2014/main" id="{63F4CC78-F372-7143-BDD7-BCA82BF5E00F}"/>
              </a:ext>
            </a:extLst>
          </p:cNvPr>
          <p:cNvPicPr>
            <a:picLocks noChangeAspect="1"/>
          </p:cNvPicPr>
          <p:nvPr/>
        </p:nvPicPr>
        <p:blipFill>
          <a:blip r:embed="rId5">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sp>
        <p:nvSpPr>
          <p:cNvPr id="14" name="Rectangle 5">
            <a:extLst>
              <a:ext uri="{FF2B5EF4-FFF2-40B4-BE49-F238E27FC236}">
                <a16:creationId xmlns:a16="http://schemas.microsoft.com/office/drawing/2014/main" id="{A03DCA57-7C3E-3847-B03E-CD1D21C59033}"/>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pic>
        <p:nvPicPr>
          <p:cNvPr id="15" name="Imagen 14">
            <a:extLst>
              <a:ext uri="{FF2B5EF4-FFF2-40B4-BE49-F238E27FC236}">
                <a16:creationId xmlns:a16="http://schemas.microsoft.com/office/drawing/2014/main" id="{8E05DFEC-3B5D-2142-8552-E81070A6940A}"/>
              </a:ext>
            </a:extLst>
          </p:cNvPr>
          <p:cNvPicPr>
            <a:picLocks noChangeAspect="1"/>
          </p:cNvPicPr>
          <p:nvPr/>
        </p:nvPicPr>
        <p:blipFill>
          <a:blip r:embed="rId4"/>
          <a:stretch>
            <a:fillRect/>
          </a:stretch>
        </p:blipFill>
        <p:spPr>
          <a:xfrm>
            <a:off x="1011260" y="1595854"/>
            <a:ext cx="114138" cy="117546"/>
          </a:xfrm>
          <a:prstGeom prst="rect">
            <a:avLst/>
          </a:prstGeom>
        </p:spPr>
      </p:pic>
    </p:spTree>
    <p:custDataLst>
      <p:tags r:id="rId1"/>
    </p:custDataLst>
    <p:extLst>
      <p:ext uri="{BB962C8B-B14F-4D97-AF65-F5344CB8AC3E}">
        <p14:creationId xmlns:p14="http://schemas.microsoft.com/office/powerpoint/2010/main" val="4015447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BA937E70-20E2-9D41-846F-3B8B4A436BA2}"/>
              </a:ext>
            </a:extLst>
          </p:cNvPr>
          <p:cNvSpPr/>
          <p:nvPr/>
        </p:nvSpPr>
        <p:spPr>
          <a:xfrm>
            <a:off x="0" y="0"/>
            <a:ext cx="9144000" cy="5715000"/>
          </a:xfrm>
          <a:prstGeom prst="rect">
            <a:avLst/>
          </a:prstGeom>
          <a:solidFill>
            <a:srgbClr val="8DCB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3" name="CuadroTexto 2">
            <a:extLst>
              <a:ext uri="{FF2B5EF4-FFF2-40B4-BE49-F238E27FC236}">
                <a16:creationId xmlns:a16="http://schemas.microsoft.com/office/drawing/2014/main" id="{EA3DB50D-E3E5-0A49-9173-C85B6C3FFA45}"/>
              </a:ext>
            </a:extLst>
          </p:cNvPr>
          <p:cNvSpPr txBox="1"/>
          <p:nvPr/>
        </p:nvSpPr>
        <p:spPr>
          <a:xfrm>
            <a:off x="2519363"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BIBLIOGRAFÍA</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4" name="Imagen 3">
            <a:extLst>
              <a:ext uri="{FF2B5EF4-FFF2-40B4-BE49-F238E27FC236}">
                <a16:creationId xmlns:a16="http://schemas.microsoft.com/office/drawing/2014/main" id="{133DC23B-D913-E14A-8D93-6127D4A37AC1}"/>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5" name="Imagen 4">
            <a:extLst>
              <a:ext uri="{FF2B5EF4-FFF2-40B4-BE49-F238E27FC236}">
                <a16:creationId xmlns:a16="http://schemas.microsoft.com/office/drawing/2014/main" id="{54807F6B-F946-E544-B672-07D928FFCF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46970"/>
            <a:ext cx="2072061" cy="3898064"/>
          </a:xfrm>
          <a:prstGeom prst="rect">
            <a:avLst/>
          </a:prstGeom>
        </p:spPr>
      </p:pic>
    </p:spTree>
    <p:extLst>
      <p:ext uri="{BB962C8B-B14F-4D97-AF65-F5344CB8AC3E}">
        <p14:creationId xmlns:p14="http://schemas.microsoft.com/office/powerpoint/2010/main" val="1576026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C5D1FADD-5070-9046-83FA-0ACA7B04C07B}"/>
              </a:ext>
            </a:extLst>
          </p:cNvPr>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5" name="object 7">
            <a:extLst>
              <a:ext uri="{FF2B5EF4-FFF2-40B4-BE49-F238E27FC236}">
                <a16:creationId xmlns:a16="http://schemas.microsoft.com/office/drawing/2014/main" id="{5478F0A2-B1EC-5641-B055-F51DE9C544A5}"/>
              </a:ext>
            </a:extLst>
          </p:cNvPr>
          <p:cNvSpPr txBox="1"/>
          <p:nvPr/>
        </p:nvSpPr>
        <p:spPr>
          <a:xfrm>
            <a:off x="1279009" y="917823"/>
            <a:ext cx="4774320" cy="3016210"/>
          </a:xfrm>
          <a:prstGeom prst="rect">
            <a:avLst/>
          </a:prstGeom>
        </p:spPr>
        <p:txBody>
          <a:bodyPr vert="horz" wrap="square" lIns="0" tIns="0" rIns="0" bIns="0" rtlCol="0">
            <a:spAutoFit/>
          </a:bodyPr>
          <a:lstStyle/>
          <a:p>
            <a:pPr>
              <a:spcBef>
                <a:spcPts val="0"/>
              </a:spcBef>
              <a:buSzPct val="100000"/>
            </a:pPr>
            <a:r>
              <a:rPr lang="es-PE" sz="1400" dirty="0">
                <a:cs typeface="Calibri"/>
              </a:rPr>
              <a:t>APICS Dictionary, Thirdteenth Edition 2010. </a:t>
            </a:r>
            <a:r>
              <a:rPr lang="en-US" sz="1400" dirty="0">
                <a:cs typeface="Calibri"/>
              </a:rPr>
              <a:t>The Association for Operations Management. Chicago, Illinois, USA</a:t>
            </a:r>
          </a:p>
          <a:p>
            <a:pPr marL="0" indent="0">
              <a:spcBef>
                <a:spcPts val="0"/>
              </a:spcBef>
              <a:buSzPct val="100000"/>
            </a:pPr>
            <a:endParaRPr lang="en-US" sz="1400" dirty="0">
              <a:cs typeface="Calibri"/>
            </a:endParaRPr>
          </a:p>
          <a:p>
            <a:pPr>
              <a:spcBef>
                <a:spcPts val="0"/>
              </a:spcBef>
              <a:buSzPct val="100000"/>
            </a:pPr>
            <a:r>
              <a:rPr lang="es-ES" sz="1400" dirty="0" err="1">
                <a:latin typeface="Calibri"/>
                <a:cs typeface="Calibri"/>
              </a:rPr>
              <a:t>Chopra</a:t>
            </a:r>
            <a:r>
              <a:rPr lang="es-ES" sz="1400" dirty="0">
                <a:latin typeface="Calibri"/>
                <a:cs typeface="Calibri"/>
              </a:rPr>
              <a:t>, S. (2020). Administración de la cadena de suministro. (6a. ed.) Pearson Educación.</a:t>
            </a:r>
          </a:p>
          <a:p>
            <a:pPr marL="0" indent="0">
              <a:spcBef>
                <a:spcPts val="0"/>
              </a:spcBef>
              <a:buSzPct val="100000"/>
            </a:pPr>
            <a:endParaRPr lang="en-US" sz="1400" dirty="0">
              <a:latin typeface="Calibri"/>
              <a:cs typeface="Calibri"/>
            </a:endParaRPr>
          </a:p>
          <a:p>
            <a:pPr>
              <a:spcBef>
                <a:spcPts val="0"/>
              </a:spcBef>
              <a:buSzPct val="100000"/>
            </a:pPr>
            <a:r>
              <a:rPr lang="es-ES" sz="1400" dirty="0" err="1">
                <a:latin typeface="Calibri"/>
                <a:cs typeface="Calibri"/>
              </a:rPr>
              <a:t>Ballou</a:t>
            </a:r>
            <a:r>
              <a:rPr lang="es-ES" sz="1400" dirty="0">
                <a:latin typeface="Calibri"/>
                <a:cs typeface="Calibri"/>
              </a:rPr>
              <a:t>, Ronald H. (2004) Logística. Administración de la Cadena de Suministro. Pearson Educación. México.</a:t>
            </a:r>
          </a:p>
          <a:p>
            <a:pPr marL="0" indent="0">
              <a:spcBef>
                <a:spcPts val="0"/>
              </a:spcBef>
              <a:buSzPct val="100000"/>
            </a:pPr>
            <a:endParaRPr lang="en-US" sz="1400" dirty="0">
              <a:latin typeface="Calibri"/>
              <a:cs typeface="Calibri"/>
            </a:endParaRPr>
          </a:p>
          <a:p>
            <a:pPr>
              <a:spcBef>
                <a:spcPts val="0"/>
              </a:spcBef>
              <a:buSzPct val="100000"/>
            </a:pPr>
            <a:r>
              <a:rPr lang="es-ES" sz="1400" dirty="0">
                <a:latin typeface="Calibri"/>
                <a:cs typeface="Calibri"/>
              </a:rPr>
              <a:t>Mora García, Luis Aníbal (2016). Gestión logística integral: las mejores prácticas en la cadena de abastecimientos. Bogotá: ECOE.</a:t>
            </a:r>
          </a:p>
          <a:p>
            <a:pPr marL="0" indent="0">
              <a:spcBef>
                <a:spcPts val="0"/>
              </a:spcBef>
              <a:buSzPct val="100000"/>
            </a:pPr>
            <a:endParaRPr lang="es-ES" sz="1400" dirty="0">
              <a:latin typeface="Calibri"/>
              <a:cs typeface="Calibri"/>
            </a:endParaRPr>
          </a:p>
          <a:p>
            <a:pPr>
              <a:spcBef>
                <a:spcPts val="0"/>
              </a:spcBef>
              <a:buSzPct val="100000"/>
            </a:pPr>
            <a:r>
              <a:rPr lang="es-ES" sz="1400" dirty="0">
                <a:latin typeface="Calibri"/>
                <a:cs typeface="Calibri"/>
              </a:rPr>
              <a:t>Solórzano, María José (2018). Optimización de la cadena logística. </a:t>
            </a:r>
            <a:r>
              <a:rPr lang="es-ES" sz="1400" dirty="0" err="1">
                <a:latin typeface="Calibri"/>
                <a:cs typeface="Calibri"/>
              </a:rPr>
              <a:t>Ic</a:t>
            </a:r>
            <a:r>
              <a:rPr lang="es-ES" sz="1400" dirty="0">
                <a:latin typeface="Calibri"/>
                <a:cs typeface="Calibri"/>
              </a:rPr>
              <a:t> editorial. España.</a:t>
            </a:r>
          </a:p>
        </p:txBody>
      </p:sp>
      <p:pic>
        <p:nvPicPr>
          <p:cNvPr id="6" name="Imagen 5">
            <a:extLst>
              <a:ext uri="{FF2B5EF4-FFF2-40B4-BE49-F238E27FC236}">
                <a16:creationId xmlns:a16="http://schemas.microsoft.com/office/drawing/2014/main" id="{4BB8602B-D1E1-D841-89AE-9113102D1C79}"/>
              </a:ext>
            </a:extLst>
          </p:cNvPr>
          <p:cNvPicPr>
            <a:picLocks noChangeAspect="1"/>
          </p:cNvPicPr>
          <p:nvPr/>
        </p:nvPicPr>
        <p:blipFill>
          <a:blip r:embed="rId4"/>
          <a:stretch>
            <a:fillRect/>
          </a:stretch>
        </p:blipFill>
        <p:spPr>
          <a:xfrm>
            <a:off x="1008064" y="959114"/>
            <a:ext cx="103867" cy="106967"/>
          </a:xfrm>
          <a:prstGeom prst="rect">
            <a:avLst/>
          </a:prstGeom>
        </p:spPr>
      </p:pic>
      <p:pic>
        <p:nvPicPr>
          <p:cNvPr id="7" name="Imagen 6">
            <a:extLst>
              <a:ext uri="{FF2B5EF4-FFF2-40B4-BE49-F238E27FC236}">
                <a16:creationId xmlns:a16="http://schemas.microsoft.com/office/drawing/2014/main" id="{20B771CE-ABB6-4049-A6D3-86228EFD23F9}"/>
              </a:ext>
            </a:extLst>
          </p:cNvPr>
          <p:cNvPicPr>
            <a:picLocks noChangeAspect="1"/>
          </p:cNvPicPr>
          <p:nvPr/>
        </p:nvPicPr>
        <p:blipFill>
          <a:blip r:embed="rId4"/>
          <a:stretch>
            <a:fillRect/>
          </a:stretch>
        </p:blipFill>
        <p:spPr>
          <a:xfrm>
            <a:off x="1008064" y="1620119"/>
            <a:ext cx="103867" cy="106967"/>
          </a:xfrm>
          <a:prstGeom prst="rect">
            <a:avLst/>
          </a:prstGeom>
        </p:spPr>
      </p:pic>
      <p:pic>
        <p:nvPicPr>
          <p:cNvPr id="10" name="Imagen 9">
            <a:extLst>
              <a:ext uri="{FF2B5EF4-FFF2-40B4-BE49-F238E27FC236}">
                <a16:creationId xmlns:a16="http://schemas.microsoft.com/office/drawing/2014/main" id="{115E24AF-7181-0841-8F83-494BE841EA8F}"/>
              </a:ext>
            </a:extLst>
          </p:cNvPr>
          <p:cNvPicPr>
            <a:picLocks noChangeAspect="1"/>
          </p:cNvPicPr>
          <p:nvPr/>
        </p:nvPicPr>
        <p:blipFill>
          <a:blip r:embed="rId5">
            <a:alphaModFix amt="42000"/>
            <a:extLst>
              <a:ext uri="{28A0092B-C50C-407E-A947-70E740481C1C}">
                <a14:useLocalDpi xmlns:a14="http://schemas.microsoft.com/office/drawing/2010/main" val="0"/>
              </a:ext>
            </a:extLst>
          </a:blip>
          <a:stretch>
            <a:fillRect/>
          </a:stretch>
        </p:blipFill>
        <p:spPr>
          <a:xfrm>
            <a:off x="6985000" y="3036889"/>
            <a:ext cx="1690688" cy="2197100"/>
          </a:xfrm>
          <a:prstGeom prst="rect">
            <a:avLst/>
          </a:prstGeom>
        </p:spPr>
      </p:pic>
      <p:sp>
        <p:nvSpPr>
          <p:cNvPr id="11" name="Rectangle 5">
            <a:extLst>
              <a:ext uri="{FF2B5EF4-FFF2-40B4-BE49-F238E27FC236}">
                <a16:creationId xmlns:a16="http://schemas.microsoft.com/office/drawing/2014/main" id="{11411592-AE93-5549-9B57-2912BAC385DC}"/>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BIBLIOGRAFÍA</a:t>
            </a:r>
          </a:p>
        </p:txBody>
      </p:sp>
      <p:pic>
        <p:nvPicPr>
          <p:cNvPr id="13" name="Imagen 12">
            <a:extLst>
              <a:ext uri="{FF2B5EF4-FFF2-40B4-BE49-F238E27FC236}">
                <a16:creationId xmlns:a16="http://schemas.microsoft.com/office/drawing/2014/main" id="{9DAFDA87-6C13-D54B-8FD5-1E167B39FAD3}"/>
              </a:ext>
            </a:extLst>
          </p:cNvPr>
          <p:cNvPicPr>
            <a:picLocks noChangeAspect="1"/>
          </p:cNvPicPr>
          <p:nvPr/>
        </p:nvPicPr>
        <p:blipFill>
          <a:blip r:embed="rId4"/>
          <a:stretch>
            <a:fillRect/>
          </a:stretch>
        </p:blipFill>
        <p:spPr>
          <a:xfrm>
            <a:off x="1008064" y="2256224"/>
            <a:ext cx="103867" cy="106967"/>
          </a:xfrm>
          <a:prstGeom prst="rect">
            <a:avLst/>
          </a:prstGeom>
        </p:spPr>
      </p:pic>
      <p:pic>
        <p:nvPicPr>
          <p:cNvPr id="15" name="Imagen 14">
            <a:extLst>
              <a:ext uri="{FF2B5EF4-FFF2-40B4-BE49-F238E27FC236}">
                <a16:creationId xmlns:a16="http://schemas.microsoft.com/office/drawing/2014/main" id="{C5E226AF-8CF7-0545-87DC-86E3DE0EFC5E}"/>
              </a:ext>
            </a:extLst>
          </p:cNvPr>
          <p:cNvPicPr>
            <a:picLocks noChangeAspect="1"/>
          </p:cNvPicPr>
          <p:nvPr/>
        </p:nvPicPr>
        <p:blipFill>
          <a:blip r:embed="rId4"/>
          <a:stretch>
            <a:fillRect/>
          </a:stretch>
        </p:blipFill>
        <p:spPr>
          <a:xfrm>
            <a:off x="1008064" y="2884377"/>
            <a:ext cx="103867" cy="106967"/>
          </a:xfrm>
          <a:prstGeom prst="rect">
            <a:avLst/>
          </a:prstGeom>
        </p:spPr>
      </p:pic>
      <p:pic>
        <p:nvPicPr>
          <p:cNvPr id="16" name="Imagen 15">
            <a:extLst>
              <a:ext uri="{FF2B5EF4-FFF2-40B4-BE49-F238E27FC236}">
                <a16:creationId xmlns:a16="http://schemas.microsoft.com/office/drawing/2014/main" id="{41AB0897-53BB-5F43-AC9A-10776004D682}"/>
              </a:ext>
            </a:extLst>
          </p:cNvPr>
          <p:cNvPicPr>
            <a:picLocks noChangeAspect="1"/>
          </p:cNvPicPr>
          <p:nvPr/>
        </p:nvPicPr>
        <p:blipFill>
          <a:blip r:embed="rId4"/>
          <a:stretch>
            <a:fillRect/>
          </a:stretch>
        </p:blipFill>
        <p:spPr>
          <a:xfrm>
            <a:off x="1008064" y="3520481"/>
            <a:ext cx="103867" cy="106967"/>
          </a:xfrm>
          <a:prstGeom prst="rect">
            <a:avLst/>
          </a:prstGeom>
        </p:spPr>
      </p:pic>
    </p:spTree>
    <p:custDataLst>
      <p:tags r:id="rId1"/>
    </p:custDataLst>
    <p:extLst>
      <p:ext uri="{BB962C8B-B14F-4D97-AF65-F5344CB8AC3E}">
        <p14:creationId xmlns:p14="http://schemas.microsoft.com/office/powerpoint/2010/main" val="1480541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E8126C5-E452-054F-8408-654822F72903}"/>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pic>
        <p:nvPicPr>
          <p:cNvPr id="3" name="Imagen 2">
            <a:extLst>
              <a:ext uri="{FF2B5EF4-FFF2-40B4-BE49-F238E27FC236}">
                <a16:creationId xmlns:a16="http://schemas.microsoft.com/office/drawing/2014/main" id="{AA088754-8ABE-F944-938B-6B4EE4EDAD9C}"/>
              </a:ext>
            </a:extLst>
          </p:cNvPr>
          <p:cNvPicPr>
            <a:picLocks noChangeAspect="1"/>
          </p:cNvPicPr>
          <p:nvPr/>
        </p:nvPicPr>
        <p:blipFill>
          <a:blip r:embed="rId2"/>
          <a:stretch>
            <a:fillRect/>
          </a:stretch>
        </p:blipFill>
        <p:spPr>
          <a:xfrm>
            <a:off x="3924199" y="2666298"/>
            <a:ext cx="1295601" cy="386803"/>
          </a:xfrm>
          <a:prstGeom prst="rect">
            <a:avLst/>
          </a:prstGeom>
        </p:spPr>
      </p:pic>
    </p:spTree>
    <p:extLst>
      <p:ext uri="{BB962C8B-B14F-4D97-AF65-F5344CB8AC3E}">
        <p14:creationId xmlns:p14="http://schemas.microsoft.com/office/powerpoint/2010/main" val="3582104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BE384B75-68E8-F348-8FE6-7989ACEDBA70}"/>
              </a:ext>
            </a:extLst>
          </p:cNvPr>
          <p:cNvSpPr/>
          <p:nvPr/>
        </p:nvSpPr>
        <p:spPr>
          <a:xfrm>
            <a:off x="6918960" y="5364480"/>
            <a:ext cx="2133600" cy="224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6" name="object 7">
            <a:extLst>
              <a:ext uri="{FF2B5EF4-FFF2-40B4-BE49-F238E27FC236}">
                <a16:creationId xmlns:a16="http://schemas.microsoft.com/office/drawing/2014/main" id="{8B1993D1-D17C-684A-B607-9A744DE870D8}"/>
              </a:ext>
            </a:extLst>
          </p:cNvPr>
          <p:cNvSpPr txBox="1"/>
          <p:nvPr/>
        </p:nvSpPr>
        <p:spPr>
          <a:xfrm>
            <a:off x="1282298" y="918372"/>
            <a:ext cx="5521727" cy="3662541"/>
          </a:xfrm>
          <a:prstGeom prst="rect">
            <a:avLst/>
          </a:prstGeom>
        </p:spPr>
        <p:txBody>
          <a:bodyPr vert="horz" wrap="square" lIns="0" tIns="0" rIns="0" bIns="0" rtlCol="0">
            <a:spAutoFit/>
          </a:bodyPr>
          <a:lstStyle/>
          <a:p>
            <a:pPr marL="11725">
              <a:buSzPts val="1800"/>
              <a:tabLst>
                <a:tab pos="121285" algn="l"/>
              </a:tabLst>
            </a:pPr>
            <a:r>
              <a:rPr lang="es-PE" sz="1400" dirty="0">
                <a:solidFill>
                  <a:srgbClr val="262626"/>
                </a:solidFill>
                <a:latin typeface="Calibri"/>
                <a:cs typeface="Calibri"/>
              </a:rPr>
              <a:t>Los inventarios son materiales, mercancías, productos terminados que la empresa requiere adquirir y luego consumirlos si tiene que fabricar un producto terminado o venderlos en el caso de empresas comerciales para generar ventas y rentabilidad al negocio.</a:t>
            </a:r>
          </a:p>
          <a:p>
            <a:pPr marL="11725">
              <a:buSzPts val="1800"/>
              <a:tabLst>
                <a:tab pos="121285" algn="l"/>
              </a:tabLst>
            </a:pPr>
            <a:endParaRPr lang="es-PE" sz="1400" dirty="0">
              <a:solidFill>
                <a:srgbClr val="262626"/>
              </a:solidFill>
              <a:latin typeface="Calibri"/>
              <a:cs typeface="Calibri"/>
            </a:endParaRPr>
          </a:p>
          <a:p>
            <a:pPr marL="11725">
              <a:buSzPts val="1800"/>
              <a:tabLst>
                <a:tab pos="121285" algn="l"/>
              </a:tabLst>
            </a:pPr>
            <a:r>
              <a:rPr lang="es-PE" sz="1400" dirty="0">
                <a:solidFill>
                  <a:srgbClr val="262626"/>
                </a:solidFill>
                <a:latin typeface="Calibri"/>
                <a:cs typeface="Calibri"/>
              </a:rPr>
              <a:t>Existen diferentes tipos de inventario, desde materias primas, embalajes, materiales indirectos y finalmente mercadería o producto terminado.</a:t>
            </a:r>
          </a:p>
          <a:p>
            <a:pPr marL="11725">
              <a:buSzPts val="1800"/>
              <a:tabLst>
                <a:tab pos="121285" algn="l"/>
              </a:tabLst>
            </a:pPr>
            <a:endParaRPr lang="es-PE" sz="1400" dirty="0">
              <a:solidFill>
                <a:srgbClr val="262626"/>
              </a:solidFill>
              <a:latin typeface="Calibri"/>
              <a:cs typeface="Calibri"/>
            </a:endParaRPr>
          </a:p>
          <a:p>
            <a:pPr marL="11725">
              <a:buSzPts val="1800"/>
              <a:tabLst>
                <a:tab pos="121285" algn="l"/>
              </a:tabLst>
            </a:pPr>
            <a:r>
              <a:rPr lang="es-PE" sz="1400" dirty="0">
                <a:solidFill>
                  <a:srgbClr val="262626"/>
                </a:solidFill>
                <a:latin typeface="Calibri"/>
                <a:cs typeface="Calibri"/>
              </a:rPr>
              <a:t>La gestión del inventario involucra metodologías para coordinar el flujo de materiales, repuestos y producto terminado desde los almacenes hasta la distribución generando una máxima rentabilidad al negocio.</a:t>
            </a:r>
          </a:p>
          <a:p>
            <a:pPr marL="11725">
              <a:buSzPts val="1800"/>
              <a:tabLst>
                <a:tab pos="121285" algn="l"/>
              </a:tabLst>
            </a:pPr>
            <a:endParaRPr lang="es-PE" sz="1400" dirty="0">
              <a:solidFill>
                <a:srgbClr val="262626"/>
              </a:solidFill>
              <a:latin typeface="Calibri"/>
              <a:cs typeface="Calibri"/>
            </a:endParaRPr>
          </a:p>
          <a:p>
            <a:pPr marL="11725">
              <a:buSzPts val="1800"/>
              <a:tabLst>
                <a:tab pos="121285" algn="l"/>
              </a:tabLst>
            </a:pPr>
            <a:r>
              <a:rPr lang="es-ES" sz="1400" dirty="0">
                <a:solidFill>
                  <a:srgbClr val="262626"/>
                </a:solidFill>
                <a:latin typeface="Calibri"/>
                <a:cs typeface="Calibri"/>
              </a:rPr>
              <a:t>P</a:t>
            </a:r>
            <a:r>
              <a:rPr lang="es-PE" sz="1400" dirty="0">
                <a:solidFill>
                  <a:srgbClr val="262626"/>
                </a:solidFill>
                <a:latin typeface="Calibri"/>
                <a:cs typeface="Calibri"/>
              </a:rPr>
              <a:t>or eso en esta sesión:</a:t>
            </a:r>
          </a:p>
          <a:p>
            <a:pPr marL="177800" lvl="1" indent="-165100">
              <a:buClr>
                <a:srgbClr val="EE4639"/>
              </a:buClr>
              <a:buSzPts val="1600"/>
              <a:buFont typeface="Arial" charset="0"/>
              <a:buChar char="•"/>
              <a:tabLst>
                <a:tab pos="120650" algn="l"/>
              </a:tabLst>
            </a:pPr>
            <a:r>
              <a:rPr lang="es-ES" sz="1400" b="1" spc="-10" dirty="0">
                <a:solidFill>
                  <a:srgbClr val="262626"/>
                </a:solidFill>
                <a:latin typeface="Calibri" charset="0"/>
                <a:cs typeface="Calibri" charset="0"/>
              </a:rPr>
              <a:t>Aprenderás</a:t>
            </a:r>
            <a:r>
              <a:rPr lang="es-ES" sz="1400" spc="-10" dirty="0">
                <a:solidFill>
                  <a:srgbClr val="262626"/>
                </a:solidFill>
                <a:latin typeface="Calibri" charset="0"/>
                <a:cs typeface="Calibri" charset="0"/>
              </a:rPr>
              <a:t> acerca de la gestión de inventarios, en el que se revisarán los tipos de inventarios, la determinación del inventario óptimo, lo que es un inventario físico y uno contable, además de  revisar la clasificación ABC (Pareto) y su relación con la gestión de inventarios.</a:t>
            </a:r>
            <a:endParaRPr lang="es-PE" sz="1400" spc="-10" dirty="0">
              <a:solidFill>
                <a:srgbClr val="262626"/>
              </a:solidFill>
              <a:latin typeface="Calibri" charset="0"/>
              <a:cs typeface="Calibri" charset="0"/>
            </a:endParaRPr>
          </a:p>
        </p:txBody>
      </p:sp>
      <p:pic>
        <p:nvPicPr>
          <p:cNvPr id="8" name="Imagen 7">
            <a:extLst>
              <a:ext uri="{FF2B5EF4-FFF2-40B4-BE49-F238E27FC236}">
                <a16:creationId xmlns:a16="http://schemas.microsoft.com/office/drawing/2014/main" id="{4A103672-2194-9548-B89E-B351718478ED}"/>
              </a:ext>
            </a:extLst>
          </p:cNvPr>
          <p:cNvPicPr>
            <a:picLocks noChangeAspect="1"/>
          </p:cNvPicPr>
          <p:nvPr/>
        </p:nvPicPr>
        <p:blipFill>
          <a:blip r:embed="rId4"/>
          <a:stretch>
            <a:fillRect/>
          </a:stretch>
        </p:blipFill>
        <p:spPr>
          <a:xfrm>
            <a:off x="1010839" y="954885"/>
            <a:ext cx="117851" cy="121369"/>
          </a:xfrm>
          <a:prstGeom prst="rect">
            <a:avLst/>
          </a:prstGeom>
        </p:spPr>
      </p:pic>
      <p:pic>
        <p:nvPicPr>
          <p:cNvPr id="9" name="Imagen 8">
            <a:extLst>
              <a:ext uri="{FF2B5EF4-FFF2-40B4-BE49-F238E27FC236}">
                <a16:creationId xmlns:a16="http://schemas.microsoft.com/office/drawing/2014/main" id="{0BA424AC-5BA8-4246-A6FB-0234B3735A8D}"/>
              </a:ext>
            </a:extLst>
          </p:cNvPr>
          <p:cNvPicPr>
            <a:picLocks noChangeAspect="1"/>
          </p:cNvPicPr>
          <p:nvPr/>
        </p:nvPicPr>
        <p:blipFill>
          <a:blip r:embed="rId5">
            <a:alphaModFix amt="42000"/>
            <a:extLst>
              <a:ext uri="{28A0092B-C50C-407E-A947-70E740481C1C}">
                <a14:useLocalDpi xmlns:a14="http://schemas.microsoft.com/office/drawing/2010/main" val="0"/>
              </a:ext>
            </a:extLst>
          </a:blip>
          <a:stretch>
            <a:fillRect/>
          </a:stretch>
        </p:blipFill>
        <p:spPr>
          <a:xfrm>
            <a:off x="6986661" y="3052731"/>
            <a:ext cx="1689027" cy="2181257"/>
          </a:xfrm>
          <a:prstGeom prst="rect">
            <a:avLst/>
          </a:prstGeom>
        </p:spPr>
      </p:pic>
      <p:sp>
        <p:nvSpPr>
          <p:cNvPr id="10" name="Rectángulo 9">
            <a:extLst>
              <a:ext uri="{FF2B5EF4-FFF2-40B4-BE49-F238E27FC236}">
                <a16:creationId xmlns:a16="http://schemas.microsoft.com/office/drawing/2014/main" id="{3BB272D8-38B4-834A-B27E-BFF660BC44AF}"/>
              </a:ext>
            </a:extLst>
          </p:cNvPr>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1" name="Rectangle 5">
            <a:extLst>
              <a:ext uri="{FF2B5EF4-FFF2-40B4-BE49-F238E27FC236}">
                <a16:creationId xmlns:a16="http://schemas.microsoft.com/office/drawing/2014/main" id="{CDDD3CE9-3B13-9442-92B4-6D3A5CFB0B7D}"/>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INTRODUCCIÓN </a:t>
            </a:r>
          </a:p>
        </p:txBody>
      </p:sp>
      <p:pic>
        <p:nvPicPr>
          <p:cNvPr id="12" name="Imagen 11">
            <a:extLst>
              <a:ext uri="{FF2B5EF4-FFF2-40B4-BE49-F238E27FC236}">
                <a16:creationId xmlns:a16="http://schemas.microsoft.com/office/drawing/2014/main" id="{5918945C-8394-8E4C-A53A-FCBACAA022B9}"/>
              </a:ext>
            </a:extLst>
          </p:cNvPr>
          <p:cNvPicPr>
            <a:picLocks noChangeAspect="1"/>
          </p:cNvPicPr>
          <p:nvPr/>
        </p:nvPicPr>
        <p:blipFill>
          <a:blip r:embed="rId4"/>
          <a:stretch>
            <a:fillRect/>
          </a:stretch>
        </p:blipFill>
        <p:spPr>
          <a:xfrm>
            <a:off x="1010839" y="2038234"/>
            <a:ext cx="117851" cy="121369"/>
          </a:xfrm>
          <a:prstGeom prst="rect">
            <a:avLst/>
          </a:prstGeom>
        </p:spPr>
      </p:pic>
      <p:pic>
        <p:nvPicPr>
          <p:cNvPr id="13" name="Imagen 12">
            <a:extLst>
              <a:ext uri="{FF2B5EF4-FFF2-40B4-BE49-F238E27FC236}">
                <a16:creationId xmlns:a16="http://schemas.microsoft.com/office/drawing/2014/main" id="{FE1B333A-29DC-824F-B0A6-53CA8DD80089}"/>
              </a:ext>
            </a:extLst>
          </p:cNvPr>
          <p:cNvPicPr>
            <a:picLocks noChangeAspect="1"/>
          </p:cNvPicPr>
          <p:nvPr/>
        </p:nvPicPr>
        <p:blipFill>
          <a:blip r:embed="rId4"/>
          <a:stretch>
            <a:fillRect/>
          </a:stretch>
        </p:blipFill>
        <p:spPr>
          <a:xfrm>
            <a:off x="1010839" y="3527612"/>
            <a:ext cx="117851" cy="121369"/>
          </a:xfrm>
          <a:prstGeom prst="rect">
            <a:avLst/>
          </a:prstGeom>
        </p:spPr>
      </p:pic>
      <p:pic>
        <p:nvPicPr>
          <p:cNvPr id="14" name="Imagen 13">
            <a:extLst>
              <a:ext uri="{FF2B5EF4-FFF2-40B4-BE49-F238E27FC236}">
                <a16:creationId xmlns:a16="http://schemas.microsoft.com/office/drawing/2014/main" id="{61757771-EAEA-D94B-B5A8-2FF2C7A72893}"/>
              </a:ext>
            </a:extLst>
          </p:cNvPr>
          <p:cNvPicPr>
            <a:picLocks noChangeAspect="1"/>
          </p:cNvPicPr>
          <p:nvPr/>
        </p:nvPicPr>
        <p:blipFill>
          <a:blip r:embed="rId4"/>
          <a:stretch>
            <a:fillRect/>
          </a:stretch>
        </p:blipFill>
        <p:spPr>
          <a:xfrm>
            <a:off x="1010839" y="2680668"/>
            <a:ext cx="117851" cy="121369"/>
          </a:xfrm>
          <a:prstGeom prst="rect">
            <a:avLst/>
          </a:prstGeom>
        </p:spPr>
      </p:pic>
    </p:spTree>
    <p:custDataLst>
      <p:tags r:id="rId1"/>
    </p:custDataLst>
    <p:extLst>
      <p:ext uri="{BB962C8B-B14F-4D97-AF65-F5344CB8AC3E}">
        <p14:creationId xmlns:p14="http://schemas.microsoft.com/office/powerpoint/2010/main" val="3012154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B242398B-5018-E249-B311-7A59708BBF81}"/>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7" name="CuadroTexto 6">
            <a:extLst>
              <a:ext uri="{FF2B5EF4-FFF2-40B4-BE49-F238E27FC236}">
                <a16:creationId xmlns:a16="http://schemas.microsoft.com/office/drawing/2014/main" id="{26B1B059-AEF2-724E-93E9-656636F06D9F}"/>
              </a:ext>
            </a:extLst>
          </p:cNvPr>
          <p:cNvSpPr txBox="1"/>
          <p:nvPr/>
        </p:nvSpPr>
        <p:spPr>
          <a:xfrm>
            <a:off x="1008063" y="3169972"/>
            <a:ext cx="5993558"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GESTIÓN</a:t>
            </a:r>
            <a:br>
              <a:rPr lang="es-PE" sz="2800" b="1" dirty="0">
                <a:solidFill>
                  <a:schemeClr val="bg1"/>
                </a:solidFill>
                <a:latin typeface="Calibri"/>
                <a:cs typeface="Calibri"/>
              </a:rPr>
            </a:br>
            <a:r>
              <a:rPr lang="es-PE" sz="2800" b="1" dirty="0">
                <a:solidFill>
                  <a:schemeClr val="bg1"/>
                </a:solidFill>
                <a:latin typeface="Graphik Bold" charset="0"/>
                <a:ea typeface="Graphik Bold" charset="0"/>
                <a:cs typeface="Graphik Bold" charset="0"/>
              </a:rPr>
              <a:t>DE INVENTARIOS</a:t>
            </a:r>
          </a:p>
        </p:txBody>
      </p:sp>
      <p:pic>
        <p:nvPicPr>
          <p:cNvPr id="8" name="Imagen 7">
            <a:extLst>
              <a:ext uri="{FF2B5EF4-FFF2-40B4-BE49-F238E27FC236}">
                <a16:creationId xmlns:a16="http://schemas.microsoft.com/office/drawing/2014/main" id="{6A3B88C2-97C2-404D-B495-3A973A323BF2}"/>
              </a:ext>
            </a:extLst>
          </p:cNvPr>
          <p:cNvPicPr>
            <a:picLocks noChangeAspect="1"/>
          </p:cNvPicPr>
          <p:nvPr/>
        </p:nvPicPr>
        <p:blipFill>
          <a:blip r:embed="rId4"/>
          <a:stretch>
            <a:fillRect/>
          </a:stretch>
        </p:blipFill>
        <p:spPr>
          <a:xfrm>
            <a:off x="1008063" y="2869612"/>
            <a:ext cx="195423" cy="201256"/>
          </a:xfrm>
          <a:prstGeom prst="rect">
            <a:avLst/>
          </a:prstGeom>
        </p:spPr>
      </p:pic>
    </p:spTree>
    <p:custDataLst>
      <p:tags r:id="rId1"/>
    </p:custDataLst>
    <p:extLst>
      <p:ext uri="{BB962C8B-B14F-4D97-AF65-F5344CB8AC3E}">
        <p14:creationId xmlns:p14="http://schemas.microsoft.com/office/powerpoint/2010/main" val="247682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8" y="1431735"/>
            <a:ext cx="7973753" cy="1769715"/>
          </a:xfrm>
          <a:prstGeom prst="rect">
            <a:avLst/>
          </a:prstGeom>
        </p:spPr>
        <p:txBody>
          <a:bodyPr vert="horz" wrap="square" lIns="0" tIns="0" rIns="0" bIns="0" rtlCol="0">
            <a:spAutoFit/>
          </a:bodyPr>
          <a:lstStyle/>
          <a:p>
            <a:pPr marL="11725">
              <a:spcAft>
                <a:spcPts val="600"/>
              </a:spcAft>
              <a:buSzPct val="100000"/>
              <a:tabLst>
                <a:tab pos="121285" algn="l"/>
              </a:tabLst>
            </a:pPr>
            <a:r>
              <a:rPr lang="es-ES" sz="1400" b="1" dirty="0"/>
              <a:t>¿QUÉ ES LA GESTIÓN DE INVENTARIOS?</a:t>
            </a:r>
          </a:p>
          <a:p>
            <a:pPr marL="182563" indent="-171450">
              <a:buSzPct val="100000"/>
              <a:buFont typeface="Arial" panose="020B0604020202020204" pitchFamily="34" charset="0"/>
              <a:buChar char="•"/>
              <a:tabLst>
                <a:tab pos="120650" algn="l"/>
              </a:tabLst>
            </a:pPr>
            <a:r>
              <a:rPr lang="es-ES" sz="1200" b="1" spc="-10" dirty="0">
                <a:solidFill>
                  <a:srgbClr val="262626"/>
                </a:solidFill>
                <a:cs typeface="Source Sans Pro"/>
              </a:rPr>
              <a:t>La gestión de inventario es el proceso de coordinar el flujo de materiales en una empresa en un ciclo continuo de pedidos, almacenamiento, producción, venta y reposición de bienes. </a:t>
            </a:r>
          </a:p>
          <a:p>
            <a:pPr marL="182563" indent="-171450">
              <a:buSzPct val="100000"/>
              <a:buFont typeface="Arial" panose="020B0604020202020204" pitchFamily="34" charset="0"/>
              <a:buChar char="•"/>
              <a:tabLst>
                <a:tab pos="120650" algn="l"/>
              </a:tabLst>
            </a:pPr>
            <a:r>
              <a:rPr lang="es-ES" sz="1200" spc="-10" dirty="0">
                <a:solidFill>
                  <a:srgbClr val="262626"/>
                </a:solidFill>
                <a:cs typeface="Source Sans Pro"/>
              </a:rPr>
              <a:t>El objetivo en la gestión del inventario es crear modelos que aseguren el suministro de manera confiable, al costo determinado y con la calidad adecuadas </a:t>
            </a:r>
          </a:p>
          <a:p>
            <a:pPr marL="182563" indent="-171450">
              <a:buSzPct val="100000"/>
              <a:buFont typeface="Arial" panose="020B0604020202020204" pitchFamily="34" charset="0"/>
              <a:buChar char="•"/>
              <a:tabLst>
                <a:tab pos="120650" algn="l"/>
              </a:tabLst>
            </a:pPr>
            <a:r>
              <a:rPr lang="es-ES" sz="1200" spc="-10" dirty="0">
                <a:solidFill>
                  <a:srgbClr val="262626"/>
                </a:solidFill>
                <a:cs typeface="Source Sans Pro"/>
              </a:rPr>
              <a:t>Al determinar la mejor estrategia de inventario, las empresas hacen concesiones entre minimizar la cantidad de efectivo inmovilizado en el inventario o mantener más inventario para maximizar el servicio al cliente o la eficiencia de la producción y por ende la rentabilidad de la empresa.</a:t>
            </a:r>
          </a:p>
          <a:p>
            <a:pPr marL="182563" indent="-171450">
              <a:buSzPct val="100000"/>
              <a:buFont typeface="Arial" panose="020B0604020202020204" pitchFamily="34" charset="0"/>
              <a:buChar char="•"/>
              <a:tabLst>
                <a:tab pos="120650" algn="l"/>
              </a:tabLst>
            </a:pPr>
            <a:r>
              <a:rPr lang="es-ES" sz="1200" b="1" spc="-10" dirty="0">
                <a:solidFill>
                  <a:srgbClr val="EE4639"/>
                </a:solidFill>
                <a:cs typeface="Source Sans Pro"/>
              </a:rPr>
              <a:t>Los inventarios están presentes en toda la cadena de suministros.</a:t>
            </a:r>
            <a:endParaRPr lang="es-PE" sz="1200" b="1" spc="-10" dirty="0">
              <a:solidFill>
                <a:srgbClr val="EE4639"/>
              </a:solidFill>
              <a:cs typeface="Source Sans Pro"/>
            </a:endParaRPr>
          </a:p>
        </p:txBody>
      </p:sp>
      <p:sp>
        <p:nvSpPr>
          <p:cNvPr id="8" name="Rectangle 5">
            <a:extLst>
              <a:ext uri="{FF2B5EF4-FFF2-40B4-BE49-F238E27FC236}">
                <a16:creationId xmlns:a16="http://schemas.microsoft.com/office/drawing/2014/main" id="{1A2F6729-D96A-1842-8A3C-254C71EA25E6}"/>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9" name="Grupo 8">
            <a:extLst>
              <a:ext uri="{FF2B5EF4-FFF2-40B4-BE49-F238E27FC236}">
                <a16:creationId xmlns:a16="http://schemas.microsoft.com/office/drawing/2014/main" id="{D4CC1F08-E53A-8949-BEC2-1338F06C7C63}"/>
              </a:ext>
            </a:extLst>
          </p:cNvPr>
          <p:cNvGrpSpPr/>
          <p:nvPr/>
        </p:nvGrpSpPr>
        <p:grpSpPr>
          <a:xfrm>
            <a:off x="326977" y="917244"/>
            <a:ext cx="2193585" cy="394721"/>
            <a:chOff x="287221" y="917244"/>
            <a:chExt cx="2579247" cy="500394"/>
          </a:xfrm>
        </p:grpSpPr>
        <p:sp>
          <p:nvSpPr>
            <p:cNvPr id="10" name="Rectángulo redondeado 9">
              <a:extLst>
                <a:ext uri="{FF2B5EF4-FFF2-40B4-BE49-F238E27FC236}">
                  <a16:creationId xmlns:a16="http://schemas.microsoft.com/office/drawing/2014/main" id="{8FB332C0-1BAA-BA47-9864-0371BE1FCFB3}"/>
                </a:ext>
              </a:extLst>
            </p:cNvPr>
            <p:cNvSpPr/>
            <p:nvPr/>
          </p:nvSpPr>
          <p:spPr>
            <a:xfrm>
              <a:off x="503237" y="917244"/>
              <a:ext cx="2363231"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tabLst>
                  <a:tab pos="569913" algn="l"/>
                </a:tabLst>
              </a:pPr>
              <a:r>
                <a:rPr lang="es-ES_tradnl" sz="1600" b="1" dirty="0">
                  <a:latin typeface="Calibri" charset="0"/>
                  <a:ea typeface="Calibri" charset="0"/>
                  <a:cs typeface="Calibri" charset="0"/>
                </a:rPr>
                <a:t>DEFINICIÓN</a:t>
              </a:r>
            </a:p>
          </p:txBody>
        </p:sp>
        <p:grpSp>
          <p:nvGrpSpPr>
            <p:cNvPr id="11" name="Agrupar 14">
              <a:extLst>
                <a:ext uri="{FF2B5EF4-FFF2-40B4-BE49-F238E27FC236}">
                  <a16:creationId xmlns:a16="http://schemas.microsoft.com/office/drawing/2014/main" id="{0FB7D6F1-5778-6A4F-872C-A9237048230D}"/>
                </a:ext>
              </a:extLst>
            </p:cNvPr>
            <p:cNvGrpSpPr/>
            <p:nvPr/>
          </p:nvGrpSpPr>
          <p:grpSpPr>
            <a:xfrm>
              <a:off x="287221" y="965530"/>
              <a:ext cx="459474" cy="403823"/>
              <a:chOff x="5892512" y="2805541"/>
              <a:chExt cx="459474" cy="403823"/>
            </a:xfrm>
          </p:grpSpPr>
          <p:sp>
            <p:nvSpPr>
              <p:cNvPr id="12" name="Elipse 11">
                <a:extLst>
                  <a:ext uri="{FF2B5EF4-FFF2-40B4-BE49-F238E27FC236}">
                    <a16:creationId xmlns:a16="http://schemas.microsoft.com/office/drawing/2014/main" id="{DAAE2B8C-8CA6-C242-9DE1-5983EDCBC721}"/>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3" name="Elipse 12">
                <a:extLst>
                  <a:ext uri="{FF2B5EF4-FFF2-40B4-BE49-F238E27FC236}">
                    <a16:creationId xmlns:a16="http://schemas.microsoft.com/office/drawing/2014/main" id="{A860D515-6C9C-F241-958E-0E1CC1DC079E}"/>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4" name="Triángulo 13">
                <a:extLst>
                  <a:ext uri="{FF2B5EF4-FFF2-40B4-BE49-F238E27FC236}">
                    <a16:creationId xmlns:a16="http://schemas.microsoft.com/office/drawing/2014/main" id="{D255D284-E91A-1C41-8B16-7D4FE7135791}"/>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grpSp>
        <p:nvGrpSpPr>
          <p:cNvPr id="37" name="Grupo 36">
            <a:extLst>
              <a:ext uri="{FF2B5EF4-FFF2-40B4-BE49-F238E27FC236}">
                <a16:creationId xmlns:a16="http://schemas.microsoft.com/office/drawing/2014/main" id="{A0444CB5-0B73-B743-9893-79ECF27992ED}"/>
              </a:ext>
            </a:extLst>
          </p:cNvPr>
          <p:cNvGrpSpPr/>
          <p:nvPr/>
        </p:nvGrpSpPr>
        <p:grpSpPr>
          <a:xfrm>
            <a:off x="2459646" y="3293025"/>
            <a:ext cx="4224707" cy="2010058"/>
            <a:chOff x="7315182" y="3395701"/>
            <a:chExt cx="4224707" cy="2010058"/>
          </a:xfrm>
        </p:grpSpPr>
        <p:sp>
          <p:nvSpPr>
            <p:cNvPr id="2" name="Elipse 1">
              <a:extLst>
                <a:ext uri="{FF2B5EF4-FFF2-40B4-BE49-F238E27FC236}">
                  <a16:creationId xmlns:a16="http://schemas.microsoft.com/office/drawing/2014/main" id="{010A1888-FD5E-DB42-B897-024798D05BA7}"/>
                </a:ext>
              </a:extLst>
            </p:cNvPr>
            <p:cNvSpPr/>
            <p:nvPr/>
          </p:nvSpPr>
          <p:spPr>
            <a:xfrm>
              <a:off x="7421526" y="4075814"/>
              <a:ext cx="538716" cy="538716"/>
            </a:xfrm>
            <a:prstGeom prst="ellipse">
              <a:avLst/>
            </a:prstGeom>
            <a:solidFill>
              <a:srgbClr val="92C14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4" name="Imagen 3">
              <a:extLst>
                <a:ext uri="{FF2B5EF4-FFF2-40B4-BE49-F238E27FC236}">
                  <a16:creationId xmlns:a16="http://schemas.microsoft.com/office/drawing/2014/main" id="{8DD9AD0A-E0E2-034E-8C46-E3E3DADE6972}"/>
                </a:ext>
              </a:extLst>
            </p:cNvPr>
            <p:cNvPicPr>
              <a:picLocks noChangeAspect="1"/>
            </p:cNvPicPr>
            <p:nvPr/>
          </p:nvPicPr>
          <p:blipFill>
            <a:blip r:embed="rId3"/>
            <a:stretch>
              <a:fillRect/>
            </a:stretch>
          </p:blipFill>
          <p:spPr>
            <a:xfrm>
              <a:off x="7464054" y="4226932"/>
              <a:ext cx="460837" cy="284004"/>
            </a:xfrm>
            <a:prstGeom prst="rect">
              <a:avLst/>
            </a:prstGeom>
          </p:spPr>
        </p:pic>
        <p:sp>
          <p:nvSpPr>
            <p:cNvPr id="15" name="Elipse 14">
              <a:extLst>
                <a:ext uri="{FF2B5EF4-FFF2-40B4-BE49-F238E27FC236}">
                  <a16:creationId xmlns:a16="http://schemas.microsoft.com/office/drawing/2014/main" id="{C4369FD4-9FE9-9945-AEFB-A123B1062A95}"/>
                </a:ext>
              </a:extLst>
            </p:cNvPr>
            <p:cNvSpPr/>
            <p:nvPr/>
          </p:nvSpPr>
          <p:spPr>
            <a:xfrm>
              <a:off x="8109098" y="4075814"/>
              <a:ext cx="538716" cy="538716"/>
            </a:xfrm>
            <a:prstGeom prst="ellipse">
              <a:avLst/>
            </a:prstGeom>
            <a:solidFill>
              <a:srgbClr val="92C14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5" name="Imagen 4">
              <a:extLst>
                <a:ext uri="{FF2B5EF4-FFF2-40B4-BE49-F238E27FC236}">
                  <a16:creationId xmlns:a16="http://schemas.microsoft.com/office/drawing/2014/main" id="{7519D8BB-9636-BC46-A7E9-93474DB8F639}"/>
                </a:ext>
              </a:extLst>
            </p:cNvPr>
            <p:cNvPicPr>
              <a:picLocks noChangeAspect="1"/>
            </p:cNvPicPr>
            <p:nvPr/>
          </p:nvPicPr>
          <p:blipFill>
            <a:blip r:embed="rId4"/>
            <a:stretch>
              <a:fillRect/>
            </a:stretch>
          </p:blipFill>
          <p:spPr>
            <a:xfrm>
              <a:off x="8204053" y="4154376"/>
              <a:ext cx="342384" cy="342384"/>
            </a:xfrm>
            <a:prstGeom prst="rect">
              <a:avLst/>
            </a:prstGeom>
          </p:spPr>
        </p:pic>
        <p:sp>
          <p:nvSpPr>
            <p:cNvPr id="16" name="Elipse 15">
              <a:extLst>
                <a:ext uri="{FF2B5EF4-FFF2-40B4-BE49-F238E27FC236}">
                  <a16:creationId xmlns:a16="http://schemas.microsoft.com/office/drawing/2014/main" id="{FD807DA9-E28C-6A47-B0FC-2C997DDF33F8}"/>
                </a:ext>
              </a:extLst>
            </p:cNvPr>
            <p:cNvSpPr/>
            <p:nvPr/>
          </p:nvSpPr>
          <p:spPr>
            <a:xfrm>
              <a:off x="8803759" y="4075814"/>
              <a:ext cx="538716" cy="538716"/>
            </a:xfrm>
            <a:prstGeom prst="ellipse">
              <a:avLst/>
            </a:prstGeom>
            <a:solidFill>
              <a:srgbClr val="92C14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7" name="Elipse 16">
              <a:extLst>
                <a:ext uri="{FF2B5EF4-FFF2-40B4-BE49-F238E27FC236}">
                  <a16:creationId xmlns:a16="http://schemas.microsoft.com/office/drawing/2014/main" id="{9EEE32EE-2897-BB47-88E0-2F5229C67AFC}"/>
                </a:ext>
              </a:extLst>
            </p:cNvPr>
            <p:cNvSpPr/>
            <p:nvPr/>
          </p:nvSpPr>
          <p:spPr>
            <a:xfrm>
              <a:off x="9491331" y="4075814"/>
              <a:ext cx="538716" cy="538716"/>
            </a:xfrm>
            <a:prstGeom prst="ellipse">
              <a:avLst/>
            </a:prstGeom>
            <a:solidFill>
              <a:srgbClr val="92C14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6" name="Imagen 5">
              <a:extLst>
                <a:ext uri="{FF2B5EF4-FFF2-40B4-BE49-F238E27FC236}">
                  <a16:creationId xmlns:a16="http://schemas.microsoft.com/office/drawing/2014/main" id="{BC82506C-8574-9744-9A6A-55FEF8A51606}"/>
                </a:ext>
              </a:extLst>
            </p:cNvPr>
            <p:cNvPicPr>
              <a:picLocks noChangeAspect="1"/>
            </p:cNvPicPr>
            <p:nvPr/>
          </p:nvPicPr>
          <p:blipFill>
            <a:blip r:embed="rId5"/>
            <a:stretch>
              <a:fillRect/>
            </a:stretch>
          </p:blipFill>
          <p:spPr>
            <a:xfrm>
              <a:off x="9564133" y="4205668"/>
              <a:ext cx="418943" cy="269828"/>
            </a:xfrm>
            <a:prstGeom prst="rect">
              <a:avLst/>
            </a:prstGeom>
          </p:spPr>
        </p:pic>
        <p:sp>
          <p:nvSpPr>
            <p:cNvPr id="19" name="Elipse 18">
              <a:extLst>
                <a:ext uri="{FF2B5EF4-FFF2-40B4-BE49-F238E27FC236}">
                  <a16:creationId xmlns:a16="http://schemas.microsoft.com/office/drawing/2014/main" id="{A9A3353D-BCD5-C34A-9B9D-55313C23003D}"/>
                </a:ext>
              </a:extLst>
            </p:cNvPr>
            <p:cNvSpPr/>
            <p:nvPr/>
          </p:nvSpPr>
          <p:spPr>
            <a:xfrm>
              <a:off x="10178903" y="4075814"/>
              <a:ext cx="538716" cy="538716"/>
            </a:xfrm>
            <a:prstGeom prst="ellipse">
              <a:avLst/>
            </a:prstGeom>
            <a:solidFill>
              <a:srgbClr val="92C14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20" name="Elipse 19">
              <a:extLst>
                <a:ext uri="{FF2B5EF4-FFF2-40B4-BE49-F238E27FC236}">
                  <a16:creationId xmlns:a16="http://schemas.microsoft.com/office/drawing/2014/main" id="{3D9097CE-31D5-4A47-8AF5-1ABE99ABB537}"/>
                </a:ext>
              </a:extLst>
            </p:cNvPr>
            <p:cNvSpPr/>
            <p:nvPr/>
          </p:nvSpPr>
          <p:spPr>
            <a:xfrm>
              <a:off x="10887741" y="4075814"/>
              <a:ext cx="538716" cy="538716"/>
            </a:xfrm>
            <a:prstGeom prst="ellipse">
              <a:avLst/>
            </a:prstGeom>
            <a:solidFill>
              <a:srgbClr val="92C14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18" name="Imagen 17">
              <a:extLst>
                <a:ext uri="{FF2B5EF4-FFF2-40B4-BE49-F238E27FC236}">
                  <a16:creationId xmlns:a16="http://schemas.microsoft.com/office/drawing/2014/main" id="{1866E583-FF6C-F745-80E4-2C9EF674893C}"/>
                </a:ext>
              </a:extLst>
            </p:cNvPr>
            <p:cNvPicPr>
              <a:picLocks noChangeAspect="1"/>
            </p:cNvPicPr>
            <p:nvPr/>
          </p:nvPicPr>
          <p:blipFill>
            <a:blip r:embed="rId6"/>
            <a:stretch>
              <a:fillRect/>
            </a:stretch>
          </p:blipFill>
          <p:spPr>
            <a:xfrm flipH="1">
              <a:off x="11011559" y="4191688"/>
              <a:ext cx="315660" cy="290295"/>
            </a:xfrm>
            <a:prstGeom prst="rect">
              <a:avLst/>
            </a:prstGeom>
          </p:spPr>
        </p:pic>
        <p:pic>
          <p:nvPicPr>
            <p:cNvPr id="21" name="Imagen 20">
              <a:extLst>
                <a:ext uri="{FF2B5EF4-FFF2-40B4-BE49-F238E27FC236}">
                  <a16:creationId xmlns:a16="http://schemas.microsoft.com/office/drawing/2014/main" id="{8A57FF0E-52F2-324B-A342-EA3D9BC73498}"/>
                </a:ext>
              </a:extLst>
            </p:cNvPr>
            <p:cNvPicPr>
              <a:picLocks noChangeAspect="1"/>
            </p:cNvPicPr>
            <p:nvPr/>
          </p:nvPicPr>
          <p:blipFill>
            <a:blip r:embed="rId7"/>
            <a:stretch>
              <a:fillRect/>
            </a:stretch>
          </p:blipFill>
          <p:spPr>
            <a:xfrm>
              <a:off x="10293253" y="4210493"/>
              <a:ext cx="310016" cy="269358"/>
            </a:xfrm>
            <a:prstGeom prst="rect">
              <a:avLst/>
            </a:prstGeom>
          </p:spPr>
        </p:pic>
        <p:pic>
          <p:nvPicPr>
            <p:cNvPr id="22" name="Imagen 21">
              <a:extLst>
                <a:ext uri="{FF2B5EF4-FFF2-40B4-BE49-F238E27FC236}">
                  <a16:creationId xmlns:a16="http://schemas.microsoft.com/office/drawing/2014/main" id="{B2F2AF2F-7875-1A48-BFA6-8D332A896014}"/>
                </a:ext>
              </a:extLst>
            </p:cNvPr>
            <p:cNvPicPr>
              <a:picLocks noChangeAspect="1"/>
            </p:cNvPicPr>
            <p:nvPr/>
          </p:nvPicPr>
          <p:blipFill>
            <a:blip r:embed="rId8"/>
            <a:stretch>
              <a:fillRect/>
            </a:stretch>
          </p:blipFill>
          <p:spPr>
            <a:xfrm>
              <a:off x="8925812" y="4195954"/>
              <a:ext cx="294610" cy="314982"/>
            </a:xfrm>
            <a:prstGeom prst="rect">
              <a:avLst/>
            </a:prstGeom>
          </p:spPr>
        </p:pic>
        <p:sp>
          <p:nvSpPr>
            <p:cNvPr id="23" name="object 7">
              <a:extLst>
                <a:ext uri="{FF2B5EF4-FFF2-40B4-BE49-F238E27FC236}">
                  <a16:creationId xmlns:a16="http://schemas.microsoft.com/office/drawing/2014/main" id="{904FDF07-D924-4A41-97A4-B7E8C92BBB91}"/>
                </a:ext>
              </a:extLst>
            </p:cNvPr>
            <p:cNvSpPr txBox="1"/>
            <p:nvPr/>
          </p:nvSpPr>
          <p:spPr>
            <a:xfrm>
              <a:off x="7315182" y="4641325"/>
              <a:ext cx="751404" cy="107722"/>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700" b="1" dirty="0"/>
                <a:t>Proveedores</a:t>
              </a:r>
            </a:p>
          </p:txBody>
        </p:sp>
        <p:sp>
          <p:nvSpPr>
            <p:cNvPr id="24" name="object 7">
              <a:extLst>
                <a:ext uri="{FF2B5EF4-FFF2-40B4-BE49-F238E27FC236}">
                  <a16:creationId xmlns:a16="http://schemas.microsoft.com/office/drawing/2014/main" id="{BA83995A-BF70-DD41-8FD6-5FCF9219C8DB}"/>
                </a:ext>
              </a:extLst>
            </p:cNvPr>
            <p:cNvSpPr txBox="1"/>
            <p:nvPr/>
          </p:nvSpPr>
          <p:spPr>
            <a:xfrm>
              <a:off x="8016931" y="4641325"/>
              <a:ext cx="751404" cy="107722"/>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700" b="1" dirty="0"/>
                <a:t>Manufactura</a:t>
              </a:r>
            </a:p>
          </p:txBody>
        </p:sp>
        <p:sp>
          <p:nvSpPr>
            <p:cNvPr id="25" name="object 7">
              <a:extLst>
                <a:ext uri="{FF2B5EF4-FFF2-40B4-BE49-F238E27FC236}">
                  <a16:creationId xmlns:a16="http://schemas.microsoft.com/office/drawing/2014/main" id="{8CDFF10C-367E-134C-B4FF-91B05422F8EE}"/>
                </a:ext>
              </a:extLst>
            </p:cNvPr>
            <p:cNvSpPr txBox="1"/>
            <p:nvPr/>
          </p:nvSpPr>
          <p:spPr>
            <a:xfrm>
              <a:off x="8697415" y="4641325"/>
              <a:ext cx="751404" cy="107722"/>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700" b="1" dirty="0"/>
                <a:t>Almacenamiento</a:t>
              </a:r>
            </a:p>
          </p:txBody>
        </p:sp>
        <p:sp>
          <p:nvSpPr>
            <p:cNvPr id="26" name="object 7">
              <a:extLst>
                <a:ext uri="{FF2B5EF4-FFF2-40B4-BE49-F238E27FC236}">
                  <a16:creationId xmlns:a16="http://schemas.microsoft.com/office/drawing/2014/main" id="{6C94E2BF-A61D-2742-990B-6ABCBEF6B199}"/>
                </a:ext>
              </a:extLst>
            </p:cNvPr>
            <p:cNvSpPr txBox="1"/>
            <p:nvPr/>
          </p:nvSpPr>
          <p:spPr>
            <a:xfrm>
              <a:off x="9399164" y="4641325"/>
              <a:ext cx="751404" cy="107722"/>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700" b="1" dirty="0"/>
                <a:t>Distribución</a:t>
              </a:r>
            </a:p>
          </p:txBody>
        </p:sp>
        <p:sp>
          <p:nvSpPr>
            <p:cNvPr id="27" name="object 7">
              <a:extLst>
                <a:ext uri="{FF2B5EF4-FFF2-40B4-BE49-F238E27FC236}">
                  <a16:creationId xmlns:a16="http://schemas.microsoft.com/office/drawing/2014/main" id="{656B5DE0-C3A7-3749-AA72-45E455B3B1F9}"/>
                </a:ext>
              </a:extLst>
            </p:cNvPr>
            <p:cNvSpPr txBox="1"/>
            <p:nvPr/>
          </p:nvSpPr>
          <p:spPr>
            <a:xfrm>
              <a:off x="10086736" y="4641325"/>
              <a:ext cx="751404" cy="107722"/>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700" b="1" dirty="0" err="1"/>
                <a:t>Retail</a:t>
              </a:r>
              <a:endParaRPr lang="es-ES" sz="700" b="1" dirty="0"/>
            </a:p>
          </p:txBody>
        </p:sp>
        <p:sp>
          <p:nvSpPr>
            <p:cNvPr id="28" name="object 7">
              <a:extLst>
                <a:ext uri="{FF2B5EF4-FFF2-40B4-BE49-F238E27FC236}">
                  <a16:creationId xmlns:a16="http://schemas.microsoft.com/office/drawing/2014/main" id="{DC63D9C8-89C5-F74D-8FFF-A3C4041CEDA0}"/>
                </a:ext>
              </a:extLst>
            </p:cNvPr>
            <p:cNvSpPr txBox="1"/>
            <p:nvPr/>
          </p:nvSpPr>
          <p:spPr>
            <a:xfrm>
              <a:off x="10788485" y="4641325"/>
              <a:ext cx="751404" cy="107722"/>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700" b="1" dirty="0"/>
                <a:t>Cliente</a:t>
              </a:r>
            </a:p>
          </p:txBody>
        </p:sp>
        <p:sp>
          <p:nvSpPr>
            <p:cNvPr id="29" name="28 Flecha derecha">
              <a:extLst>
                <a:ext uri="{FF2B5EF4-FFF2-40B4-BE49-F238E27FC236}">
                  <a16:creationId xmlns:a16="http://schemas.microsoft.com/office/drawing/2014/main" id="{90D32199-CAFF-7941-9BB0-637A86B62A43}"/>
                </a:ext>
              </a:extLst>
            </p:cNvPr>
            <p:cNvSpPr/>
            <p:nvPr/>
          </p:nvSpPr>
          <p:spPr>
            <a:xfrm>
              <a:off x="7438442" y="3395701"/>
              <a:ext cx="2414396" cy="317209"/>
            </a:xfrm>
            <a:prstGeom prst="rightArrow">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s-PE" sz="1600" dirty="0">
                <a:latin typeface="Calibri" panose="020F0502020204030204" pitchFamily="34" charset="0"/>
              </a:endParaRPr>
            </a:p>
          </p:txBody>
        </p:sp>
        <p:sp>
          <p:nvSpPr>
            <p:cNvPr id="30" name="28 Flecha derecha">
              <a:extLst>
                <a:ext uri="{FF2B5EF4-FFF2-40B4-BE49-F238E27FC236}">
                  <a16:creationId xmlns:a16="http://schemas.microsoft.com/office/drawing/2014/main" id="{4C810E51-5F6D-6C4B-A8B1-BCE1C88D8A5E}"/>
                </a:ext>
              </a:extLst>
            </p:cNvPr>
            <p:cNvSpPr/>
            <p:nvPr/>
          </p:nvSpPr>
          <p:spPr>
            <a:xfrm>
              <a:off x="8664731" y="3672149"/>
              <a:ext cx="2346828" cy="317209"/>
            </a:xfrm>
            <a:prstGeom prst="rightArrow">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s-PE" sz="1600" dirty="0">
                <a:latin typeface="Calibri" panose="020F0502020204030204" pitchFamily="34" charset="0"/>
              </a:endParaRPr>
            </a:p>
          </p:txBody>
        </p:sp>
        <p:sp>
          <p:nvSpPr>
            <p:cNvPr id="31" name="28 Flecha derecha">
              <a:extLst>
                <a:ext uri="{FF2B5EF4-FFF2-40B4-BE49-F238E27FC236}">
                  <a16:creationId xmlns:a16="http://schemas.microsoft.com/office/drawing/2014/main" id="{8B154F60-FD64-4C46-A4C3-2BFB558B0326}"/>
                </a:ext>
              </a:extLst>
            </p:cNvPr>
            <p:cNvSpPr/>
            <p:nvPr/>
          </p:nvSpPr>
          <p:spPr>
            <a:xfrm rot="10800000">
              <a:off x="7710004" y="4805016"/>
              <a:ext cx="2346828" cy="317209"/>
            </a:xfrm>
            <a:prstGeom prst="rightArrow">
              <a:avLst/>
            </a:prstGeom>
            <a:solidFill>
              <a:srgbClr val="92C14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s-PE" sz="1600" dirty="0">
                <a:latin typeface="Calibri" panose="020F0502020204030204" pitchFamily="34" charset="0"/>
              </a:endParaRPr>
            </a:p>
          </p:txBody>
        </p:sp>
        <p:sp>
          <p:nvSpPr>
            <p:cNvPr id="32" name="28 Flecha derecha">
              <a:extLst>
                <a:ext uri="{FF2B5EF4-FFF2-40B4-BE49-F238E27FC236}">
                  <a16:creationId xmlns:a16="http://schemas.microsoft.com/office/drawing/2014/main" id="{111BA774-4898-DF4B-9437-035D65816F0A}"/>
                </a:ext>
              </a:extLst>
            </p:cNvPr>
            <p:cNvSpPr/>
            <p:nvPr/>
          </p:nvSpPr>
          <p:spPr>
            <a:xfrm rot="10800000">
              <a:off x="8666934" y="5088550"/>
              <a:ext cx="2346828" cy="317209"/>
            </a:xfrm>
            <a:prstGeom prst="rightArrow">
              <a:avLst/>
            </a:prstGeom>
            <a:solidFill>
              <a:srgbClr val="92C14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s-PE" sz="1600" dirty="0">
                <a:latin typeface="Calibri" panose="020F0502020204030204" pitchFamily="34" charset="0"/>
              </a:endParaRPr>
            </a:p>
          </p:txBody>
        </p:sp>
        <p:sp>
          <p:nvSpPr>
            <p:cNvPr id="33" name="object 7">
              <a:extLst>
                <a:ext uri="{FF2B5EF4-FFF2-40B4-BE49-F238E27FC236}">
                  <a16:creationId xmlns:a16="http://schemas.microsoft.com/office/drawing/2014/main" id="{8A0973C2-1D82-F94A-8541-109B627A701C}"/>
                </a:ext>
              </a:extLst>
            </p:cNvPr>
            <p:cNvSpPr txBox="1"/>
            <p:nvPr/>
          </p:nvSpPr>
          <p:spPr>
            <a:xfrm>
              <a:off x="8321713" y="3485578"/>
              <a:ext cx="751404" cy="138499"/>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900" b="1" dirty="0">
                  <a:solidFill>
                    <a:schemeClr val="bg1"/>
                  </a:solidFill>
                </a:rPr>
                <a:t>INFORMACIÓN</a:t>
              </a:r>
            </a:p>
          </p:txBody>
        </p:sp>
        <p:sp>
          <p:nvSpPr>
            <p:cNvPr id="34" name="object 7">
              <a:extLst>
                <a:ext uri="{FF2B5EF4-FFF2-40B4-BE49-F238E27FC236}">
                  <a16:creationId xmlns:a16="http://schemas.microsoft.com/office/drawing/2014/main" id="{E5030C0C-D8EE-6B40-85A1-5AFD1F9D765A}"/>
                </a:ext>
              </a:extLst>
            </p:cNvPr>
            <p:cNvSpPr txBox="1"/>
            <p:nvPr/>
          </p:nvSpPr>
          <p:spPr>
            <a:xfrm>
              <a:off x="9413322" y="3769113"/>
              <a:ext cx="751404" cy="138499"/>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900" b="1" dirty="0">
                  <a:solidFill>
                    <a:schemeClr val="bg1"/>
                  </a:solidFill>
                </a:rPr>
                <a:t>PRODUCTO</a:t>
              </a:r>
            </a:p>
          </p:txBody>
        </p:sp>
        <p:sp>
          <p:nvSpPr>
            <p:cNvPr id="35" name="object 7">
              <a:extLst>
                <a:ext uri="{FF2B5EF4-FFF2-40B4-BE49-F238E27FC236}">
                  <a16:creationId xmlns:a16="http://schemas.microsoft.com/office/drawing/2014/main" id="{F623AF1F-A884-FE48-8A77-5D0D268D62F6}"/>
                </a:ext>
              </a:extLst>
            </p:cNvPr>
            <p:cNvSpPr txBox="1"/>
            <p:nvPr/>
          </p:nvSpPr>
          <p:spPr>
            <a:xfrm>
              <a:off x="8321713" y="4903253"/>
              <a:ext cx="751404" cy="138499"/>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900" b="1" dirty="0">
                  <a:solidFill>
                    <a:schemeClr val="bg1"/>
                  </a:solidFill>
                </a:rPr>
                <a:t>INFORMACIÓN</a:t>
              </a:r>
            </a:p>
          </p:txBody>
        </p:sp>
        <p:sp>
          <p:nvSpPr>
            <p:cNvPr id="36" name="object 7">
              <a:extLst>
                <a:ext uri="{FF2B5EF4-FFF2-40B4-BE49-F238E27FC236}">
                  <a16:creationId xmlns:a16="http://schemas.microsoft.com/office/drawing/2014/main" id="{D5B8527E-1E97-044B-AD95-DB45A4FA5F2A}"/>
                </a:ext>
              </a:extLst>
            </p:cNvPr>
            <p:cNvSpPr txBox="1"/>
            <p:nvPr/>
          </p:nvSpPr>
          <p:spPr>
            <a:xfrm>
              <a:off x="9441676" y="5186788"/>
              <a:ext cx="751404" cy="138499"/>
            </a:xfrm>
            <a:prstGeom prst="rect">
              <a:avLst/>
            </a:prstGeom>
          </p:spPr>
          <p:txBody>
            <a:bodyPr vert="horz" wrap="square" lIns="0" tIns="0" rIns="0" bIns="0" rtlCol="0">
              <a:spAutoFit/>
            </a:bodyPr>
            <a:lstStyle/>
            <a:p>
              <a:pPr marL="11725" algn="ctr">
                <a:spcAft>
                  <a:spcPts val="600"/>
                </a:spcAft>
                <a:buSzPct val="100000"/>
                <a:tabLst>
                  <a:tab pos="121285" algn="l"/>
                </a:tabLst>
              </a:pPr>
              <a:r>
                <a:rPr lang="es-ES" sz="900" b="1" dirty="0">
                  <a:solidFill>
                    <a:schemeClr val="bg1"/>
                  </a:solidFill>
                </a:rPr>
                <a:t>FINANZAS</a:t>
              </a:r>
            </a:p>
          </p:txBody>
        </p:sp>
      </p:grpSp>
    </p:spTree>
    <p:extLst>
      <p:ext uri="{BB962C8B-B14F-4D97-AF65-F5344CB8AC3E}">
        <p14:creationId xmlns:p14="http://schemas.microsoft.com/office/powerpoint/2010/main" val="3923208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11341" y="921412"/>
            <a:ext cx="7973753" cy="246221"/>
          </a:xfrm>
          <a:prstGeom prst="rect">
            <a:avLst/>
          </a:prstGeom>
        </p:spPr>
        <p:txBody>
          <a:bodyPr vert="horz" wrap="square" lIns="0" tIns="0" rIns="0" bIns="0" rtlCol="0">
            <a:spAutoFit/>
          </a:bodyPr>
          <a:lstStyle/>
          <a:p>
            <a:pPr marL="11725">
              <a:buSzPct val="100000"/>
              <a:tabLst>
                <a:tab pos="121285" algn="l"/>
              </a:tabLst>
            </a:pPr>
            <a:r>
              <a:rPr lang="es-ES" sz="1600" b="1" spc="-10" dirty="0">
                <a:solidFill>
                  <a:srgbClr val="262626"/>
                </a:solidFill>
                <a:cs typeface="Source Sans Pro"/>
              </a:rPr>
              <a:t>INVENTARIOS PRESENTES EN TODA LA CADENA DE SUMINISTROS</a:t>
            </a:r>
            <a:endParaRPr lang="es-PE" sz="1600" b="1" spc="-10" dirty="0">
              <a:solidFill>
                <a:srgbClr val="262626"/>
              </a:solidFill>
              <a:cs typeface="Source Sans Pro"/>
            </a:endParaRPr>
          </a:p>
        </p:txBody>
      </p:sp>
      <p:sp>
        <p:nvSpPr>
          <p:cNvPr id="35" name="Rectangle 5">
            <a:extLst>
              <a:ext uri="{FF2B5EF4-FFF2-40B4-BE49-F238E27FC236}">
                <a16:creationId xmlns:a16="http://schemas.microsoft.com/office/drawing/2014/main" id="{1C931CA1-3FC8-9746-813C-0CDA567A60C0}"/>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5" name="Grupo 4">
            <a:extLst>
              <a:ext uri="{FF2B5EF4-FFF2-40B4-BE49-F238E27FC236}">
                <a16:creationId xmlns:a16="http://schemas.microsoft.com/office/drawing/2014/main" id="{8067F336-9B06-4548-BD3C-B9E4F8CE4A99}"/>
              </a:ext>
            </a:extLst>
          </p:cNvPr>
          <p:cNvGrpSpPr/>
          <p:nvPr/>
        </p:nvGrpSpPr>
        <p:grpSpPr>
          <a:xfrm>
            <a:off x="790863" y="1473959"/>
            <a:ext cx="7562274" cy="3760029"/>
            <a:chOff x="790863" y="1410761"/>
            <a:chExt cx="7562274" cy="3760029"/>
          </a:xfrm>
        </p:grpSpPr>
        <p:cxnSp>
          <p:nvCxnSpPr>
            <p:cNvPr id="24" name="Conector recto de flecha 23">
              <a:extLst>
                <a:ext uri="{FF2B5EF4-FFF2-40B4-BE49-F238E27FC236}">
                  <a16:creationId xmlns:a16="http://schemas.microsoft.com/office/drawing/2014/main" id="{D118CFAD-E79D-4E0D-8B87-9B1AC337E78F}"/>
                </a:ext>
              </a:extLst>
            </p:cNvPr>
            <p:cNvCxnSpPr>
              <a:cxnSpLocks/>
              <a:stCxn id="10" idx="3"/>
              <a:endCxn id="15" idx="1"/>
            </p:cNvCxnSpPr>
            <p:nvPr/>
          </p:nvCxnSpPr>
          <p:spPr>
            <a:xfrm flipV="1">
              <a:off x="4125207" y="1591547"/>
              <a:ext cx="1343574" cy="8118"/>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8" name="Conector recto de flecha 27">
              <a:extLst>
                <a:ext uri="{FF2B5EF4-FFF2-40B4-BE49-F238E27FC236}">
                  <a16:creationId xmlns:a16="http://schemas.microsoft.com/office/drawing/2014/main" id="{0D15D315-19AB-4A4A-91C7-0E008625737A}"/>
                </a:ext>
              </a:extLst>
            </p:cNvPr>
            <p:cNvCxnSpPr>
              <a:cxnSpLocks/>
              <a:stCxn id="10" idx="3"/>
            </p:cNvCxnSpPr>
            <p:nvPr/>
          </p:nvCxnSpPr>
          <p:spPr>
            <a:xfrm>
              <a:off x="4125207" y="1599665"/>
              <a:ext cx="380998" cy="423965"/>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sp>
          <p:nvSpPr>
            <p:cNvPr id="9" name="Rectángulo 8">
              <a:extLst>
                <a:ext uri="{FF2B5EF4-FFF2-40B4-BE49-F238E27FC236}">
                  <a16:creationId xmlns:a16="http://schemas.microsoft.com/office/drawing/2014/main" id="{BD074BB3-9D6C-475D-B033-2B96D63EA87C}"/>
                </a:ext>
              </a:extLst>
            </p:cNvPr>
            <p:cNvSpPr/>
            <p:nvPr/>
          </p:nvSpPr>
          <p:spPr>
            <a:xfrm>
              <a:off x="2573726" y="1423144"/>
              <a:ext cx="771994"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Planta</a:t>
              </a:r>
              <a:endParaRPr lang="es-PE" sz="1200" dirty="0"/>
            </a:p>
          </p:txBody>
        </p:sp>
        <p:sp>
          <p:nvSpPr>
            <p:cNvPr id="11" name="Rectángulo 10">
              <a:extLst>
                <a:ext uri="{FF2B5EF4-FFF2-40B4-BE49-F238E27FC236}">
                  <a16:creationId xmlns:a16="http://schemas.microsoft.com/office/drawing/2014/main" id="{9DBA28A0-9081-4381-8804-B2AB2098B0D8}"/>
                </a:ext>
              </a:extLst>
            </p:cNvPr>
            <p:cNvSpPr/>
            <p:nvPr/>
          </p:nvSpPr>
          <p:spPr>
            <a:xfrm>
              <a:off x="2581219" y="2659738"/>
              <a:ext cx="771994"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Planta</a:t>
              </a:r>
              <a:endParaRPr lang="es-PE" sz="1200" dirty="0"/>
            </a:p>
          </p:txBody>
        </p:sp>
        <p:sp>
          <p:nvSpPr>
            <p:cNvPr id="14" name="Rectángulo 13">
              <a:extLst>
                <a:ext uri="{FF2B5EF4-FFF2-40B4-BE49-F238E27FC236}">
                  <a16:creationId xmlns:a16="http://schemas.microsoft.com/office/drawing/2014/main" id="{D82D2958-0601-4A1C-9CBE-260101624199}"/>
                </a:ext>
              </a:extLst>
            </p:cNvPr>
            <p:cNvSpPr/>
            <p:nvPr/>
          </p:nvSpPr>
          <p:spPr>
            <a:xfrm>
              <a:off x="4484425" y="2041422"/>
              <a:ext cx="916900"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Distribuidor</a:t>
              </a:r>
              <a:endParaRPr lang="es-PE" sz="1200" dirty="0"/>
            </a:p>
          </p:txBody>
        </p:sp>
        <p:sp>
          <p:nvSpPr>
            <p:cNvPr id="16" name="Rectángulo 15">
              <a:extLst>
                <a:ext uri="{FF2B5EF4-FFF2-40B4-BE49-F238E27FC236}">
                  <a16:creationId xmlns:a16="http://schemas.microsoft.com/office/drawing/2014/main" id="{A326859D-CA30-4A89-BF3B-A406C1795B32}"/>
                </a:ext>
              </a:extLst>
            </p:cNvPr>
            <p:cNvSpPr/>
            <p:nvPr/>
          </p:nvSpPr>
          <p:spPr>
            <a:xfrm>
              <a:off x="7415002" y="1414576"/>
              <a:ext cx="938135"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Consumidor</a:t>
              </a:r>
              <a:endParaRPr lang="es-PE" sz="1200" dirty="0"/>
            </a:p>
          </p:txBody>
        </p:sp>
        <p:sp>
          <p:nvSpPr>
            <p:cNvPr id="18" name="Rectángulo 17">
              <a:extLst>
                <a:ext uri="{FF2B5EF4-FFF2-40B4-BE49-F238E27FC236}">
                  <a16:creationId xmlns:a16="http://schemas.microsoft.com/office/drawing/2014/main" id="{8D090CB0-18F2-46B3-B4BB-E0116CFF166E}"/>
                </a:ext>
              </a:extLst>
            </p:cNvPr>
            <p:cNvSpPr/>
            <p:nvPr/>
          </p:nvSpPr>
          <p:spPr>
            <a:xfrm>
              <a:off x="7415002" y="2029874"/>
              <a:ext cx="938135"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Consumidor</a:t>
              </a:r>
              <a:endParaRPr lang="es-PE" sz="1200" dirty="0"/>
            </a:p>
          </p:txBody>
        </p:sp>
        <p:sp>
          <p:nvSpPr>
            <p:cNvPr id="19" name="Rectángulo 18">
              <a:extLst>
                <a:ext uri="{FF2B5EF4-FFF2-40B4-BE49-F238E27FC236}">
                  <a16:creationId xmlns:a16="http://schemas.microsoft.com/office/drawing/2014/main" id="{B5AE6C93-BA9C-414D-ADC4-8FC4C043E3B9}"/>
                </a:ext>
              </a:extLst>
            </p:cNvPr>
            <p:cNvSpPr/>
            <p:nvPr/>
          </p:nvSpPr>
          <p:spPr>
            <a:xfrm>
              <a:off x="7415001" y="2652655"/>
              <a:ext cx="938135"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Consumidor</a:t>
              </a:r>
              <a:endParaRPr lang="es-PE" sz="1200" dirty="0"/>
            </a:p>
          </p:txBody>
        </p:sp>
        <p:cxnSp>
          <p:nvCxnSpPr>
            <p:cNvPr id="21" name="Conector recto de flecha 20">
              <a:extLst>
                <a:ext uri="{FF2B5EF4-FFF2-40B4-BE49-F238E27FC236}">
                  <a16:creationId xmlns:a16="http://schemas.microsoft.com/office/drawing/2014/main" id="{168E4981-5890-4E06-8E09-C7F9DAFB35A9}"/>
                </a:ext>
              </a:extLst>
            </p:cNvPr>
            <p:cNvCxnSpPr>
              <a:cxnSpLocks/>
              <a:stCxn id="13" idx="3"/>
            </p:cNvCxnSpPr>
            <p:nvPr/>
          </p:nvCxnSpPr>
          <p:spPr>
            <a:xfrm>
              <a:off x="1691179" y="1587733"/>
              <a:ext cx="882547" cy="0"/>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2" name="Conector recto de flecha 21">
              <a:extLst>
                <a:ext uri="{FF2B5EF4-FFF2-40B4-BE49-F238E27FC236}">
                  <a16:creationId xmlns:a16="http://schemas.microsoft.com/office/drawing/2014/main" id="{9BCB1BC4-674B-4421-BE04-26F97A05D49E}"/>
                </a:ext>
              </a:extLst>
            </p:cNvPr>
            <p:cNvCxnSpPr>
              <a:cxnSpLocks/>
              <a:stCxn id="15" idx="3"/>
              <a:endCxn id="16" idx="1"/>
            </p:cNvCxnSpPr>
            <p:nvPr/>
          </p:nvCxnSpPr>
          <p:spPr>
            <a:xfrm>
              <a:off x="6406917" y="1591547"/>
              <a:ext cx="1008085" cy="1"/>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B93F4983-7DB3-40F1-A71D-CBD193FCD215}"/>
                </a:ext>
              </a:extLst>
            </p:cNvPr>
            <p:cNvCxnSpPr>
              <a:cxnSpLocks/>
              <a:stCxn id="12" idx="3"/>
            </p:cNvCxnSpPr>
            <p:nvPr/>
          </p:nvCxnSpPr>
          <p:spPr>
            <a:xfrm>
              <a:off x="4131890" y="2836709"/>
              <a:ext cx="1387136" cy="8742"/>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7" name="Conector recto de flecha 26">
              <a:extLst>
                <a:ext uri="{FF2B5EF4-FFF2-40B4-BE49-F238E27FC236}">
                  <a16:creationId xmlns:a16="http://schemas.microsoft.com/office/drawing/2014/main" id="{6BBDC6F7-F631-4D95-B76F-93EF8189D827}"/>
                </a:ext>
              </a:extLst>
            </p:cNvPr>
            <p:cNvCxnSpPr>
              <a:stCxn id="13" idx="3"/>
            </p:cNvCxnSpPr>
            <p:nvPr/>
          </p:nvCxnSpPr>
          <p:spPr>
            <a:xfrm>
              <a:off x="1691179" y="1587733"/>
              <a:ext cx="900973" cy="1064923"/>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9" name="Conector recto de flecha 28">
              <a:extLst>
                <a:ext uri="{FF2B5EF4-FFF2-40B4-BE49-F238E27FC236}">
                  <a16:creationId xmlns:a16="http://schemas.microsoft.com/office/drawing/2014/main" id="{387D2489-5E5E-4676-BB85-C2A79260C5F8}"/>
                </a:ext>
              </a:extLst>
            </p:cNvPr>
            <p:cNvCxnSpPr>
              <a:stCxn id="15" idx="3"/>
              <a:endCxn id="18" idx="1"/>
            </p:cNvCxnSpPr>
            <p:nvPr/>
          </p:nvCxnSpPr>
          <p:spPr>
            <a:xfrm>
              <a:off x="6406917" y="1591547"/>
              <a:ext cx="1008085" cy="615299"/>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0" name="Conector recto de flecha 29">
              <a:extLst>
                <a:ext uri="{FF2B5EF4-FFF2-40B4-BE49-F238E27FC236}">
                  <a16:creationId xmlns:a16="http://schemas.microsoft.com/office/drawing/2014/main" id="{0EB526E2-BD60-4789-BA75-A45E6B00505F}"/>
                </a:ext>
              </a:extLst>
            </p:cNvPr>
            <p:cNvCxnSpPr>
              <a:stCxn id="14" idx="3"/>
              <a:endCxn id="17" idx="0"/>
            </p:cNvCxnSpPr>
            <p:nvPr/>
          </p:nvCxnSpPr>
          <p:spPr>
            <a:xfrm>
              <a:off x="5401325" y="2218394"/>
              <a:ext cx="562133" cy="447618"/>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866F14FF-A69C-4E5B-BB23-9B84A0D9FB05}"/>
                </a:ext>
              </a:extLst>
            </p:cNvPr>
            <p:cNvCxnSpPr>
              <a:cxnSpLocks/>
              <a:stCxn id="20" idx="3"/>
            </p:cNvCxnSpPr>
            <p:nvPr/>
          </p:nvCxnSpPr>
          <p:spPr>
            <a:xfrm flipV="1">
              <a:off x="1691179" y="1807749"/>
              <a:ext cx="890040" cy="1028960"/>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Conector recto de flecha 31">
              <a:extLst>
                <a:ext uri="{FF2B5EF4-FFF2-40B4-BE49-F238E27FC236}">
                  <a16:creationId xmlns:a16="http://schemas.microsoft.com/office/drawing/2014/main" id="{91EE7AE8-E41D-4A8C-A3D9-E7338200C9EB}"/>
                </a:ext>
              </a:extLst>
            </p:cNvPr>
            <p:cNvCxnSpPr>
              <a:stCxn id="12" idx="3"/>
            </p:cNvCxnSpPr>
            <p:nvPr/>
          </p:nvCxnSpPr>
          <p:spPr>
            <a:xfrm flipV="1">
              <a:off x="4131890" y="2429416"/>
              <a:ext cx="396926" cy="407293"/>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3" name="Conector recto de flecha 32">
              <a:extLst>
                <a:ext uri="{FF2B5EF4-FFF2-40B4-BE49-F238E27FC236}">
                  <a16:creationId xmlns:a16="http://schemas.microsoft.com/office/drawing/2014/main" id="{ED501898-5327-4D54-B20E-25019EF1A917}"/>
                </a:ext>
              </a:extLst>
            </p:cNvPr>
            <p:cNvCxnSpPr>
              <a:stCxn id="14" idx="3"/>
              <a:endCxn id="15" idx="2"/>
            </p:cNvCxnSpPr>
            <p:nvPr/>
          </p:nvCxnSpPr>
          <p:spPr>
            <a:xfrm flipV="1">
              <a:off x="5401325" y="1768518"/>
              <a:ext cx="536524" cy="449876"/>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4" name="Conector recto de flecha 33">
              <a:extLst>
                <a:ext uri="{FF2B5EF4-FFF2-40B4-BE49-F238E27FC236}">
                  <a16:creationId xmlns:a16="http://schemas.microsoft.com/office/drawing/2014/main" id="{36B69320-FAE3-4C91-A9D2-BAC1A8519E16}"/>
                </a:ext>
              </a:extLst>
            </p:cNvPr>
            <p:cNvCxnSpPr>
              <a:cxnSpLocks/>
              <a:stCxn id="17" idx="3"/>
              <a:endCxn id="18" idx="1"/>
            </p:cNvCxnSpPr>
            <p:nvPr/>
          </p:nvCxnSpPr>
          <p:spPr>
            <a:xfrm flipV="1">
              <a:off x="6421908" y="2206846"/>
              <a:ext cx="993094" cy="636138"/>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EF976E9C-7B0F-C74C-AE81-2F7147E81A72}"/>
                </a:ext>
              </a:extLst>
            </p:cNvPr>
            <p:cNvCxnSpPr>
              <a:cxnSpLocks/>
              <a:stCxn id="17" idx="3"/>
              <a:endCxn id="19" idx="1"/>
            </p:cNvCxnSpPr>
            <p:nvPr/>
          </p:nvCxnSpPr>
          <p:spPr>
            <a:xfrm flipV="1">
              <a:off x="6421908" y="2829627"/>
              <a:ext cx="993093" cy="13357"/>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Conector recto de flecha 40">
              <a:extLst>
                <a:ext uri="{FF2B5EF4-FFF2-40B4-BE49-F238E27FC236}">
                  <a16:creationId xmlns:a16="http://schemas.microsoft.com/office/drawing/2014/main" id="{E1EE24EA-8120-044F-AF6E-43BCAFA877F2}"/>
                </a:ext>
              </a:extLst>
            </p:cNvPr>
            <p:cNvCxnSpPr>
              <a:cxnSpLocks/>
              <a:endCxn id="11" idx="1"/>
            </p:cNvCxnSpPr>
            <p:nvPr/>
          </p:nvCxnSpPr>
          <p:spPr>
            <a:xfrm>
              <a:off x="1678278" y="2829628"/>
              <a:ext cx="902941" cy="7082"/>
            </a:xfrm>
            <a:prstGeom prst="straightConnector1">
              <a:avLst/>
            </a:prstGeom>
            <a:ln>
              <a:solidFill>
                <a:srgbClr val="808799"/>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79" name="Grupo 78">
              <a:extLst>
                <a:ext uri="{FF2B5EF4-FFF2-40B4-BE49-F238E27FC236}">
                  <a16:creationId xmlns:a16="http://schemas.microsoft.com/office/drawing/2014/main" id="{C4FF5116-8F89-9747-BD4E-CBB083827582}"/>
                </a:ext>
              </a:extLst>
            </p:cNvPr>
            <p:cNvGrpSpPr/>
            <p:nvPr/>
          </p:nvGrpSpPr>
          <p:grpSpPr>
            <a:xfrm>
              <a:off x="965875" y="3412921"/>
              <a:ext cx="7212250" cy="1757869"/>
              <a:chOff x="753846" y="3295087"/>
              <a:chExt cx="7212250" cy="1757869"/>
            </a:xfrm>
          </p:grpSpPr>
          <p:grpSp>
            <p:nvGrpSpPr>
              <p:cNvPr id="49" name="Grupo 48">
                <a:extLst>
                  <a:ext uri="{FF2B5EF4-FFF2-40B4-BE49-F238E27FC236}">
                    <a16:creationId xmlns:a16="http://schemas.microsoft.com/office/drawing/2014/main" id="{EEDEC545-0B81-CD49-BE80-133FCF499FE3}"/>
                  </a:ext>
                </a:extLst>
              </p:cNvPr>
              <p:cNvGrpSpPr/>
              <p:nvPr/>
            </p:nvGrpSpPr>
            <p:grpSpPr>
              <a:xfrm>
                <a:off x="1189166" y="3804767"/>
                <a:ext cx="978225" cy="969102"/>
                <a:chOff x="1178426" y="3956263"/>
                <a:chExt cx="978225" cy="969102"/>
              </a:xfrm>
            </p:grpSpPr>
            <p:sp>
              <p:nvSpPr>
                <p:cNvPr id="43" name="Rectángulo redondeado 42">
                  <a:extLst>
                    <a:ext uri="{FF2B5EF4-FFF2-40B4-BE49-F238E27FC236}">
                      <a16:creationId xmlns:a16="http://schemas.microsoft.com/office/drawing/2014/main" id="{7293E12D-50FF-CD4D-AB18-C837D9A807FA}"/>
                    </a:ext>
                  </a:extLst>
                </p:cNvPr>
                <p:cNvSpPr/>
                <p:nvPr/>
              </p:nvSpPr>
              <p:spPr>
                <a:xfrm>
                  <a:off x="1523120" y="395626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44" name="Rectángulo redondeado 43">
                  <a:extLst>
                    <a:ext uri="{FF2B5EF4-FFF2-40B4-BE49-F238E27FC236}">
                      <a16:creationId xmlns:a16="http://schemas.microsoft.com/office/drawing/2014/main" id="{93CA6A34-B149-2F48-A946-88D72E0C4C87}"/>
                    </a:ext>
                  </a:extLst>
                </p:cNvPr>
                <p:cNvSpPr/>
                <p:nvPr/>
              </p:nvSpPr>
              <p:spPr>
                <a:xfrm>
                  <a:off x="1357224" y="4282267"/>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45" name="Rectángulo redondeado 44">
                  <a:extLst>
                    <a:ext uri="{FF2B5EF4-FFF2-40B4-BE49-F238E27FC236}">
                      <a16:creationId xmlns:a16="http://schemas.microsoft.com/office/drawing/2014/main" id="{FCD48F6D-6B28-0A4C-942C-22117282D720}"/>
                    </a:ext>
                  </a:extLst>
                </p:cNvPr>
                <p:cNvSpPr/>
                <p:nvPr/>
              </p:nvSpPr>
              <p:spPr>
                <a:xfrm>
                  <a:off x="1691179" y="4282267"/>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46" name="Rectángulo redondeado 45">
                  <a:extLst>
                    <a:ext uri="{FF2B5EF4-FFF2-40B4-BE49-F238E27FC236}">
                      <a16:creationId xmlns:a16="http://schemas.microsoft.com/office/drawing/2014/main" id="{1239744E-355F-A346-A7EF-9A4243B76D2D}"/>
                    </a:ext>
                  </a:extLst>
                </p:cNvPr>
                <p:cNvSpPr/>
                <p:nvPr/>
              </p:nvSpPr>
              <p:spPr>
                <a:xfrm>
                  <a:off x="1178426"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47" name="Rectángulo redondeado 46">
                  <a:extLst>
                    <a:ext uri="{FF2B5EF4-FFF2-40B4-BE49-F238E27FC236}">
                      <a16:creationId xmlns:a16="http://schemas.microsoft.com/office/drawing/2014/main" id="{E3FDB302-5D83-9C4C-9572-69B9B44CB888}"/>
                    </a:ext>
                  </a:extLst>
                </p:cNvPr>
                <p:cNvSpPr/>
                <p:nvPr/>
              </p:nvSpPr>
              <p:spPr>
                <a:xfrm>
                  <a:off x="1512381"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48" name="Rectángulo redondeado 47">
                  <a:extLst>
                    <a:ext uri="{FF2B5EF4-FFF2-40B4-BE49-F238E27FC236}">
                      <a16:creationId xmlns:a16="http://schemas.microsoft.com/office/drawing/2014/main" id="{2352C0DE-D7C8-B94C-AB43-AAB62C203CAB}"/>
                    </a:ext>
                  </a:extLst>
                </p:cNvPr>
                <p:cNvSpPr/>
                <p:nvPr/>
              </p:nvSpPr>
              <p:spPr>
                <a:xfrm>
                  <a:off x="1846336"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grpSp>
          <p:sp>
            <p:nvSpPr>
              <p:cNvPr id="50" name="Rectángulo redondeado 49">
                <a:extLst>
                  <a:ext uri="{FF2B5EF4-FFF2-40B4-BE49-F238E27FC236}">
                    <a16:creationId xmlns:a16="http://schemas.microsoft.com/office/drawing/2014/main" id="{AF276F79-FF41-DB4D-BC16-12AD4F42D999}"/>
                  </a:ext>
                </a:extLst>
              </p:cNvPr>
              <p:cNvSpPr/>
              <p:nvPr/>
            </p:nvSpPr>
            <p:spPr>
              <a:xfrm>
                <a:off x="753846" y="3295087"/>
                <a:ext cx="1848863" cy="387939"/>
              </a:xfrm>
              <a:prstGeom prst="roundRect">
                <a:avLst>
                  <a:gd name="adj" fmla="val 17954"/>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1200" b="1" dirty="0">
                    <a:solidFill>
                      <a:schemeClr val="bg1"/>
                    </a:solidFill>
                    <a:latin typeface="Calibri"/>
                    <a:cs typeface="Calibri"/>
                  </a:rPr>
                  <a:t>Materias Primas MP</a:t>
                </a:r>
              </a:p>
            </p:txBody>
          </p:sp>
          <p:sp>
            <p:nvSpPr>
              <p:cNvPr id="51" name="object 7">
                <a:extLst>
                  <a:ext uri="{FF2B5EF4-FFF2-40B4-BE49-F238E27FC236}">
                    <a16:creationId xmlns:a16="http://schemas.microsoft.com/office/drawing/2014/main" id="{AF86E0C0-4A78-4C4F-ACE6-73297B52CFF5}"/>
                  </a:ext>
                </a:extLst>
              </p:cNvPr>
              <p:cNvSpPr txBox="1"/>
              <p:nvPr/>
            </p:nvSpPr>
            <p:spPr>
              <a:xfrm>
                <a:off x="1189166" y="4837512"/>
                <a:ext cx="978226" cy="215444"/>
              </a:xfrm>
              <a:prstGeom prst="rect">
                <a:avLst/>
              </a:prstGeom>
            </p:spPr>
            <p:txBody>
              <a:bodyPr vert="horz" wrap="square" lIns="0" tIns="0" rIns="0" bIns="0" rtlCol="0">
                <a:spAutoFit/>
              </a:bodyPr>
              <a:lstStyle/>
              <a:p>
                <a:pPr marL="11725" algn="ctr">
                  <a:buSzPct val="100000"/>
                  <a:tabLst>
                    <a:tab pos="121285" algn="l"/>
                  </a:tabLst>
                </a:pPr>
                <a:r>
                  <a:rPr lang="es-ES" sz="1400" b="1" spc="-10" dirty="0">
                    <a:solidFill>
                      <a:srgbClr val="262626"/>
                    </a:solidFill>
                    <a:cs typeface="Source Sans Pro"/>
                  </a:rPr>
                  <a:t>Inventario</a:t>
                </a:r>
                <a:endParaRPr lang="es-PE" sz="1400" b="1" spc="-10" dirty="0">
                  <a:solidFill>
                    <a:srgbClr val="262626"/>
                  </a:solidFill>
                  <a:cs typeface="Source Sans Pro"/>
                </a:endParaRPr>
              </a:p>
            </p:txBody>
          </p:sp>
          <p:grpSp>
            <p:nvGrpSpPr>
              <p:cNvPr id="52" name="Grupo 51">
                <a:extLst>
                  <a:ext uri="{FF2B5EF4-FFF2-40B4-BE49-F238E27FC236}">
                    <a16:creationId xmlns:a16="http://schemas.microsoft.com/office/drawing/2014/main" id="{F166FAB4-6C3C-614A-9F21-0C6132033F4A}"/>
                  </a:ext>
                </a:extLst>
              </p:cNvPr>
              <p:cNvGrpSpPr/>
              <p:nvPr/>
            </p:nvGrpSpPr>
            <p:grpSpPr>
              <a:xfrm>
                <a:off x="3336018" y="3804767"/>
                <a:ext cx="978225" cy="969102"/>
                <a:chOff x="1178426" y="3956263"/>
                <a:chExt cx="978225" cy="969102"/>
              </a:xfrm>
            </p:grpSpPr>
            <p:sp>
              <p:nvSpPr>
                <p:cNvPr id="53" name="Rectángulo redondeado 52">
                  <a:extLst>
                    <a:ext uri="{FF2B5EF4-FFF2-40B4-BE49-F238E27FC236}">
                      <a16:creationId xmlns:a16="http://schemas.microsoft.com/office/drawing/2014/main" id="{3AEDC59B-3B39-564B-A08D-3DE1B8DF3D9B}"/>
                    </a:ext>
                  </a:extLst>
                </p:cNvPr>
                <p:cNvSpPr/>
                <p:nvPr/>
              </p:nvSpPr>
              <p:spPr>
                <a:xfrm>
                  <a:off x="1523120" y="395626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54" name="Rectángulo redondeado 53">
                  <a:extLst>
                    <a:ext uri="{FF2B5EF4-FFF2-40B4-BE49-F238E27FC236}">
                      <a16:creationId xmlns:a16="http://schemas.microsoft.com/office/drawing/2014/main" id="{7B5F1A7E-C213-9949-A993-54F5D95D85AB}"/>
                    </a:ext>
                  </a:extLst>
                </p:cNvPr>
                <p:cNvSpPr/>
                <p:nvPr/>
              </p:nvSpPr>
              <p:spPr>
                <a:xfrm>
                  <a:off x="1357224" y="4282267"/>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55" name="Rectángulo redondeado 54">
                  <a:extLst>
                    <a:ext uri="{FF2B5EF4-FFF2-40B4-BE49-F238E27FC236}">
                      <a16:creationId xmlns:a16="http://schemas.microsoft.com/office/drawing/2014/main" id="{65CD783D-A216-9746-8026-209EEAC5851E}"/>
                    </a:ext>
                  </a:extLst>
                </p:cNvPr>
                <p:cNvSpPr/>
                <p:nvPr/>
              </p:nvSpPr>
              <p:spPr>
                <a:xfrm>
                  <a:off x="1691179" y="4282267"/>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56" name="Rectángulo redondeado 55">
                  <a:extLst>
                    <a:ext uri="{FF2B5EF4-FFF2-40B4-BE49-F238E27FC236}">
                      <a16:creationId xmlns:a16="http://schemas.microsoft.com/office/drawing/2014/main" id="{D876BC20-D376-974E-99A6-F577601C21D8}"/>
                    </a:ext>
                  </a:extLst>
                </p:cNvPr>
                <p:cNvSpPr/>
                <p:nvPr/>
              </p:nvSpPr>
              <p:spPr>
                <a:xfrm>
                  <a:off x="1178426"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57" name="Rectángulo redondeado 56">
                  <a:extLst>
                    <a:ext uri="{FF2B5EF4-FFF2-40B4-BE49-F238E27FC236}">
                      <a16:creationId xmlns:a16="http://schemas.microsoft.com/office/drawing/2014/main" id="{16DF84ED-0929-FC4B-9233-363FBCAE136D}"/>
                    </a:ext>
                  </a:extLst>
                </p:cNvPr>
                <p:cNvSpPr/>
                <p:nvPr/>
              </p:nvSpPr>
              <p:spPr>
                <a:xfrm>
                  <a:off x="1512381"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58" name="Rectángulo redondeado 57">
                  <a:extLst>
                    <a:ext uri="{FF2B5EF4-FFF2-40B4-BE49-F238E27FC236}">
                      <a16:creationId xmlns:a16="http://schemas.microsoft.com/office/drawing/2014/main" id="{5B7D9257-0FB8-1D46-B12F-D64481E4011B}"/>
                    </a:ext>
                  </a:extLst>
                </p:cNvPr>
                <p:cNvSpPr/>
                <p:nvPr/>
              </p:nvSpPr>
              <p:spPr>
                <a:xfrm>
                  <a:off x="1846336"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grpSp>
          <p:sp>
            <p:nvSpPr>
              <p:cNvPr id="59" name="Rectángulo redondeado 58">
                <a:extLst>
                  <a:ext uri="{FF2B5EF4-FFF2-40B4-BE49-F238E27FC236}">
                    <a16:creationId xmlns:a16="http://schemas.microsoft.com/office/drawing/2014/main" id="{B371AC46-ABD2-074A-8CA4-69C0C6E2F742}"/>
                  </a:ext>
                </a:extLst>
              </p:cNvPr>
              <p:cNvSpPr/>
              <p:nvPr/>
            </p:nvSpPr>
            <p:spPr>
              <a:xfrm>
                <a:off x="2900698" y="3295087"/>
                <a:ext cx="1848863" cy="387939"/>
              </a:xfrm>
              <a:prstGeom prst="roundRect">
                <a:avLst>
                  <a:gd name="adj" fmla="val 17954"/>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1200" b="1" dirty="0">
                    <a:solidFill>
                      <a:schemeClr val="bg1"/>
                    </a:solidFill>
                    <a:latin typeface="Calibri"/>
                    <a:cs typeface="Calibri"/>
                  </a:rPr>
                  <a:t>Producto Terminado PT</a:t>
                </a:r>
              </a:p>
            </p:txBody>
          </p:sp>
          <p:sp>
            <p:nvSpPr>
              <p:cNvPr id="60" name="object 7">
                <a:extLst>
                  <a:ext uri="{FF2B5EF4-FFF2-40B4-BE49-F238E27FC236}">
                    <a16:creationId xmlns:a16="http://schemas.microsoft.com/office/drawing/2014/main" id="{D3783EA7-D502-B941-806D-71C5CBB30484}"/>
                  </a:ext>
                </a:extLst>
              </p:cNvPr>
              <p:cNvSpPr txBox="1"/>
              <p:nvPr/>
            </p:nvSpPr>
            <p:spPr>
              <a:xfrm>
                <a:off x="3336018" y="4837512"/>
                <a:ext cx="978226" cy="215444"/>
              </a:xfrm>
              <a:prstGeom prst="rect">
                <a:avLst/>
              </a:prstGeom>
            </p:spPr>
            <p:txBody>
              <a:bodyPr vert="horz" wrap="square" lIns="0" tIns="0" rIns="0" bIns="0" rtlCol="0">
                <a:spAutoFit/>
              </a:bodyPr>
              <a:lstStyle/>
              <a:p>
                <a:pPr marL="11725" algn="ctr">
                  <a:buSzPct val="100000"/>
                  <a:tabLst>
                    <a:tab pos="121285" algn="l"/>
                  </a:tabLst>
                </a:pPr>
                <a:r>
                  <a:rPr lang="es-ES" sz="1400" b="1" spc="-10" dirty="0">
                    <a:solidFill>
                      <a:srgbClr val="262626"/>
                    </a:solidFill>
                    <a:cs typeface="Source Sans Pro"/>
                  </a:rPr>
                  <a:t>Inventario</a:t>
                </a:r>
                <a:endParaRPr lang="es-PE" sz="1400" b="1" spc="-10" dirty="0">
                  <a:solidFill>
                    <a:srgbClr val="262626"/>
                  </a:solidFill>
                  <a:cs typeface="Source Sans Pro"/>
                </a:endParaRPr>
              </a:p>
            </p:txBody>
          </p:sp>
          <p:grpSp>
            <p:nvGrpSpPr>
              <p:cNvPr id="61" name="Grupo 60">
                <a:extLst>
                  <a:ext uri="{FF2B5EF4-FFF2-40B4-BE49-F238E27FC236}">
                    <a16:creationId xmlns:a16="http://schemas.microsoft.com/office/drawing/2014/main" id="{77A4E47A-1193-F34C-BAAA-29163325C3EE}"/>
                  </a:ext>
                </a:extLst>
              </p:cNvPr>
              <p:cNvGrpSpPr/>
              <p:nvPr/>
            </p:nvGrpSpPr>
            <p:grpSpPr>
              <a:xfrm>
                <a:off x="5294242" y="3804767"/>
                <a:ext cx="978225" cy="969102"/>
                <a:chOff x="1178426" y="3956263"/>
                <a:chExt cx="978225" cy="969102"/>
              </a:xfrm>
            </p:grpSpPr>
            <p:sp>
              <p:nvSpPr>
                <p:cNvPr id="62" name="Rectángulo redondeado 61">
                  <a:extLst>
                    <a:ext uri="{FF2B5EF4-FFF2-40B4-BE49-F238E27FC236}">
                      <a16:creationId xmlns:a16="http://schemas.microsoft.com/office/drawing/2014/main" id="{36C95ECA-8B19-BF40-8DFC-EA32D149B5E3}"/>
                    </a:ext>
                  </a:extLst>
                </p:cNvPr>
                <p:cNvSpPr/>
                <p:nvPr/>
              </p:nvSpPr>
              <p:spPr>
                <a:xfrm>
                  <a:off x="1523120" y="395626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63" name="Rectángulo redondeado 62">
                  <a:extLst>
                    <a:ext uri="{FF2B5EF4-FFF2-40B4-BE49-F238E27FC236}">
                      <a16:creationId xmlns:a16="http://schemas.microsoft.com/office/drawing/2014/main" id="{0A490064-D53C-9C4E-91DF-E5C957CF69AC}"/>
                    </a:ext>
                  </a:extLst>
                </p:cNvPr>
                <p:cNvSpPr/>
                <p:nvPr/>
              </p:nvSpPr>
              <p:spPr>
                <a:xfrm>
                  <a:off x="1357224" y="4282267"/>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64" name="Rectángulo redondeado 63">
                  <a:extLst>
                    <a:ext uri="{FF2B5EF4-FFF2-40B4-BE49-F238E27FC236}">
                      <a16:creationId xmlns:a16="http://schemas.microsoft.com/office/drawing/2014/main" id="{98D8066F-DDA8-8A4E-8A0C-ACBA3C424F13}"/>
                    </a:ext>
                  </a:extLst>
                </p:cNvPr>
                <p:cNvSpPr/>
                <p:nvPr/>
              </p:nvSpPr>
              <p:spPr>
                <a:xfrm>
                  <a:off x="1691179" y="4282267"/>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65" name="Rectángulo redondeado 64">
                  <a:extLst>
                    <a:ext uri="{FF2B5EF4-FFF2-40B4-BE49-F238E27FC236}">
                      <a16:creationId xmlns:a16="http://schemas.microsoft.com/office/drawing/2014/main" id="{6E3DA507-3D7B-0B47-8B0B-E22FFF19349A}"/>
                    </a:ext>
                  </a:extLst>
                </p:cNvPr>
                <p:cNvSpPr/>
                <p:nvPr/>
              </p:nvSpPr>
              <p:spPr>
                <a:xfrm>
                  <a:off x="1178426"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66" name="Rectángulo redondeado 65">
                  <a:extLst>
                    <a:ext uri="{FF2B5EF4-FFF2-40B4-BE49-F238E27FC236}">
                      <a16:creationId xmlns:a16="http://schemas.microsoft.com/office/drawing/2014/main" id="{18F19E60-0F69-5342-B916-047BA62BAAFB}"/>
                    </a:ext>
                  </a:extLst>
                </p:cNvPr>
                <p:cNvSpPr/>
                <p:nvPr/>
              </p:nvSpPr>
              <p:spPr>
                <a:xfrm>
                  <a:off x="1512381"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67" name="Rectángulo redondeado 66">
                  <a:extLst>
                    <a:ext uri="{FF2B5EF4-FFF2-40B4-BE49-F238E27FC236}">
                      <a16:creationId xmlns:a16="http://schemas.microsoft.com/office/drawing/2014/main" id="{0463C41C-F52A-AD40-B6E0-CBB003B35377}"/>
                    </a:ext>
                  </a:extLst>
                </p:cNvPr>
                <p:cNvSpPr/>
                <p:nvPr/>
              </p:nvSpPr>
              <p:spPr>
                <a:xfrm>
                  <a:off x="1846336"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grpSp>
          <p:sp>
            <p:nvSpPr>
              <p:cNvPr id="68" name="Rectángulo redondeado 67">
                <a:extLst>
                  <a:ext uri="{FF2B5EF4-FFF2-40B4-BE49-F238E27FC236}">
                    <a16:creationId xmlns:a16="http://schemas.microsoft.com/office/drawing/2014/main" id="{A37FB738-1F03-7A4B-9294-792DC097A6EA}"/>
                  </a:ext>
                </a:extLst>
              </p:cNvPr>
              <p:cNvSpPr/>
              <p:nvPr/>
            </p:nvSpPr>
            <p:spPr>
              <a:xfrm>
                <a:off x="5366710" y="3295087"/>
                <a:ext cx="816239" cy="387939"/>
              </a:xfrm>
              <a:prstGeom prst="roundRect">
                <a:avLst>
                  <a:gd name="adj" fmla="val 17954"/>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1200" b="1" dirty="0">
                    <a:solidFill>
                      <a:schemeClr val="bg1"/>
                    </a:solidFill>
                    <a:latin typeface="Calibri"/>
                    <a:cs typeface="Calibri"/>
                  </a:rPr>
                  <a:t>PT</a:t>
                </a:r>
              </a:p>
            </p:txBody>
          </p:sp>
          <p:sp>
            <p:nvSpPr>
              <p:cNvPr id="69" name="object 7">
                <a:extLst>
                  <a:ext uri="{FF2B5EF4-FFF2-40B4-BE49-F238E27FC236}">
                    <a16:creationId xmlns:a16="http://schemas.microsoft.com/office/drawing/2014/main" id="{46D72217-108F-CD4F-A666-D0C9EFAA3E99}"/>
                  </a:ext>
                </a:extLst>
              </p:cNvPr>
              <p:cNvSpPr txBox="1"/>
              <p:nvPr/>
            </p:nvSpPr>
            <p:spPr>
              <a:xfrm>
                <a:off x="5294242" y="4837512"/>
                <a:ext cx="978226" cy="215444"/>
              </a:xfrm>
              <a:prstGeom prst="rect">
                <a:avLst/>
              </a:prstGeom>
            </p:spPr>
            <p:txBody>
              <a:bodyPr vert="horz" wrap="square" lIns="0" tIns="0" rIns="0" bIns="0" rtlCol="0">
                <a:spAutoFit/>
              </a:bodyPr>
              <a:lstStyle/>
              <a:p>
                <a:pPr marL="11725" algn="ctr">
                  <a:buSzPct val="100000"/>
                  <a:tabLst>
                    <a:tab pos="121285" algn="l"/>
                  </a:tabLst>
                </a:pPr>
                <a:r>
                  <a:rPr lang="es-ES" sz="1400" b="1" spc="-10" dirty="0">
                    <a:solidFill>
                      <a:srgbClr val="262626"/>
                    </a:solidFill>
                    <a:cs typeface="Source Sans Pro"/>
                  </a:rPr>
                  <a:t>Inventario</a:t>
                </a:r>
                <a:endParaRPr lang="es-PE" sz="1400" b="1" spc="-10" dirty="0">
                  <a:solidFill>
                    <a:srgbClr val="262626"/>
                  </a:solidFill>
                  <a:cs typeface="Source Sans Pro"/>
                </a:endParaRPr>
              </a:p>
            </p:txBody>
          </p:sp>
          <p:grpSp>
            <p:nvGrpSpPr>
              <p:cNvPr id="70" name="Grupo 69">
                <a:extLst>
                  <a:ext uri="{FF2B5EF4-FFF2-40B4-BE49-F238E27FC236}">
                    <a16:creationId xmlns:a16="http://schemas.microsoft.com/office/drawing/2014/main" id="{C051F97F-0351-444E-A1DC-13FC79C3D097}"/>
                  </a:ext>
                </a:extLst>
              </p:cNvPr>
              <p:cNvGrpSpPr/>
              <p:nvPr/>
            </p:nvGrpSpPr>
            <p:grpSpPr>
              <a:xfrm>
                <a:off x="6987870" y="3804767"/>
                <a:ext cx="978225" cy="969102"/>
                <a:chOff x="1178426" y="3956263"/>
                <a:chExt cx="978225" cy="969102"/>
              </a:xfrm>
            </p:grpSpPr>
            <p:sp>
              <p:nvSpPr>
                <p:cNvPr id="71" name="Rectángulo redondeado 70">
                  <a:extLst>
                    <a:ext uri="{FF2B5EF4-FFF2-40B4-BE49-F238E27FC236}">
                      <a16:creationId xmlns:a16="http://schemas.microsoft.com/office/drawing/2014/main" id="{D2084055-563D-FA47-AA13-ADB77AE4D3F0}"/>
                    </a:ext>
                  </a:extLst>
                </p:cNvPr>
                <p:cNvSpPr/>
                <p:nvPr/>
              </p:nvSpPr>
              <p:spPr>
                <a:xfrm>
                  <a:off x="1523120" y="395626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72" name="Rectángulo redondeado 71">
                  <a:extLst>
                    <a:ext uri="{FF2B5EF4-FFF2-40B4-BE49-F238E27FC236}">
                      <a16:creationId xmlns:a16="http://schemas.microsoft.com/office/drawing/2014/main" id="{A447D4D8-832B-D842-B8DE-247072F960C9}"/>
                    </a:ext>
                  </a:extLst>
                </p:cNvPr>
                <p:cNvSpPr/>
                <p:nvPr/>
              </p:nvSpPr>
              <p:spPr>
                <a:xfrm>
                  <a:off x="1357224" y="4282267"/>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73" name="Rectángulo redondeado 72">
                  <a:extLst>
                    <a:ext uri="{FF2B5EF4-FFF2-40B4-BE49-F238E27FC236}">
                      <a16:creationId xmlns:a16="http://schemas.microsoft.com/office/drawing/2014/main" id="{A803ADF5-0DCA-E24E-BD53-7C304C19B499}"/>
                    </a:ext>
                  </a:extLst>
                </p:cNvPr>
                <p:cNvSpPr/>
                <p:nvPr/>
              </p:nvSpPr>
              <p:spPr>
                <a:xfrm>
                  <a:off x="1691179" y="4282267"/>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74" name="Rectángulo redondeado 73">
                  <a:extLst>
                    <a:ext uri="{FF2B5EF4-FFF2-40B4-BE49-F238E27FC236}">
                      <a16:creationId xmlns:a16="http://schemas.microsoft.com/office/drawing/2014/main" id="{45BE8680-B077-C347-84F3-8EDB1397C9F7}"/>
                    </a:ext>
                  </a:extLst>
                </p:cNvPr>
                <p:cNvSpPr/>
                <p:nvPr/>
              </p:nvSpPr>
              <p:spPr>
                <a:xfrm>
                  <a:off x="1178426"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75" name="Rectángulo redondeado 74">
                  <a:extLst>
                    <a:ext uri="{FF2B5EF4-FFF2-40B4-BE49-F238E27FC236}">
                      <a16:creationId xmlns:a16="http://schemas.microsoft.com/office/drawing/2014/main" id="{1B0118EA-2CE6-9440-92A3-78BABC086832}"/>
                    </a:ext>
                  </a:extLst>
                </p:cNvPr>
                <p:cNvSpPr/>
                <p:nvPr/>
              </p:nvSpPr>
              <p:spPr>
                <a:xfrm>
                  <a:off x="1512381"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sp>
              <p:nvSpPr>
                <p:cNvPr id="76" name="Rectángulo redondeado 75">
                  <a:extLst>
                    <a:ext uri="{FF2B5EF4-FFF2-40B4-BE49-F238E27FC236}">
                      <a16:creationId xmlns:a16="http://schemas.microsoft.com/office/drawing/2014/main" id="{77D02031-BAB1-B345-BF24-8C593CCE2497}"/>
                    </a:ext>
                  </a:extLst>
                </p:cNvPr>
                <p:cNvSpPr/>
                <p:nvPr/>
              </p:nvSpPr>
              <p:spPr>
                <a:xfrm>
                  <a:off x="1846336" y="4624173"/>
                  <a:ext cx="310315" cy="301192"/>
                </a:xfrm>
                <a:prstGeom prst="roundRect">
                  <a:avLst>
                    <a:gd name="adj" fmla="val 205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s-ES" sz="1500" dirty="0">
                    <a:solidFill>
                      <a:schemeClr val="tx1"/>
                    </a:solidFill>
                    <a:latin typeface="Calibri"/>
                    <a:cs typeface="Calibri"/>
                  </a:endParaRPr>
                </a:p>
              </p:txBody>
            </p:sp>
          </p:grpSp>
          <p:sp>
            <p:nvSpPr>
              <p:cNvPr id="77" name="Rectángulo redondeado 76">
                <a:extLst>
                  <a:ext uri="{FF2B5EF4-FFF2-40B4-BE49-F238E27FC236}">
                    <a16:creationId xmlns:a16="http://schemas.microsoft.com/office/drawing/2014/main" id="{29DFCD2A-73B9-2B44-8C27-666741FBCA69}"/>
                  </a:ext>
                </a:extLst>
              </p:cNvPr>
              <p:cNvSpPr/>
              <p:nvPr/>
            </p:nvSpPr>
            <p:spPr>
              <a:xfrm>
                <a:off x="7060338" y="3295087"/>
                <a:ext cx="816239" cy="387939"/>
              </a:xfrm>
              <a:prstGeom prst="roundRect">
                <a:avLst>
                  <a:gd name="adj" fmla="val 17954"/>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1200" b="1" dirty="0">
                    <a:solidFill>
                      <a:schemeClr val="bg1"/>
                    </a:solidFill>
                    <a:latin typeface="Calibri"/>
                    <a:cs typeface="Calibri"/>
                  </a:rPr>
                  <a:t>PT</a:t>
                </a:r>
              </a:p>
            </p:txBody>
          </p:sp>
          <p:sp>
            <p:nvSpPr>
              <p:cNvPr id="78" name="object 7">
                <a:extLst>
                  <a:ext uri="{FF2B5EF4-FFF2-40B4-BE49-F238E27FC236}">
                    <a16:creationId xmlns:a16="http://schemas.microsoft.com/office/drawing/2014/main" id="{FC925AF4-AEDB-534B-A7CB-C4D1C36824BA}"/>
                  </a:ext>
                </a:extLst>
              </p:cNvPr>
              <p:cNvSpPr txBox="1"/>
              <p:nvPr/>
            </p:nvSpPr>
            <p:spPr>
              <a:xfrm>
                <a:off x="6987870" y="4837512"/>
                <a:ext cx="978226" cy="215444"/>
              </a:xfrm>
              <a:prstGeom prst="rect">
                <a:avLst/>
              </a:prstGeom>
            </p:spPr>
            <p:txBody>
              <a:bodyPr vert="horz" wrap="square" lIns="0" tIns="0" rIns="0" bIns="0" rtlCol="0">
                <a:spAutoFit/>
              </a:bodyPr>
              <a:lstStyle/>
              <a:p>
                <a:pPr marL="11725" algn="ctr">
                  <a:buSzPct val="100000"/>
                  <a:tabLst>
                    <a:tab pos="121285" algn="l"/>
                  </a:tabLst>
                </a:pPr>
                <a:r>
                  <a:rPr lang="es-ES" sz="1400" b="1" spc="-10" dirty="0">
                    <a:solidFill>
                      <a:srgbClr val="262626"/>
                    </a:solidFill>
                    <a:cs typeface="Source Sans Pro"/>
                  </a:rPr>
                  <a:t>Inventario</a:t>
                </a:r>
                <a:endParaRPr lang="es-PE" sz="1400" b="1" spc="-10" dirty="0">
                  <a:solidFill>
                    <a:srgbClr val="262626"/>
                  </a:solidFill>
                  <a:cs typeface="Source Sans Pro"/>
                </a:endParaRPr>
              </a:p>
            </p:txBody>
          </p:sp>
        </p:grpSp>
        <p:sp>
          <p:nvSpPr>
            <p:cNvPr id="13" name="Rectángulo 12">
              <a:extLst>
                <a:ext uri="{FF2B5EF4-FFF2-40B4-BE49-F238E27FC236}">
                  <a16:creationId xmlns:a16="http://schemas.microsoft.com/office/drawing/2014/main" id="{C420AEF1-633A-47F5-A68C-C9E970AEF0AB}"/>
                </a:ext>
              </a:extLst>
            </p:cNvPr>
            <p:cNvSpPr/>
            <p:nvPr/>
          </p:nvSpPr>
          <p:spPr>
            <a:xfrm>
              <a:off x="790863" y="1410761"/>
              <a:ext cx="900316"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Proveedor</a:t>
              </a:r>
              <a:endParaRPr lang="es-PE" sz="1200" dirty="0"/>
            </a:p>
          </p:txBody>
        </p:sp>
        <p:sp>
          <p:nvSpPr>
            <p:cNvPr id="20" name="Rectángulo 19">
              <a:extLst>
                <a:ext uri="{FF2B5EF4-FFF2-40B4-BE49-F238E27FC236}">
                  <a16:creationId xmlns:a16="http://schemas.microsoft.com/office/drawing/2014/main" id="{8AB93406-0DCD-4DAA-B9DB-7C1EA55A541D}"/>
                </a:ext>
              </a:extLst>
            </p:cNvPr>
            <p:cNvSpPr/>
            <p:nvPr/>
          </p:nvSpPr>
          <p:spPr>
            <a:xfrm>
              <a:off x="790863" y="2659737"/>
              <a:ext cx="900316"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Proveedor</a:t>
              </a:r>
              <a:endParaRPr lang="es-PE" sz="1200" dirty="0"/>
            </a:p>
          </p:txBody>
        </p:sp>
        <p:sp>
          <p:nvSpPr>
            <p:cNvPr id="17" name="Rectángulo 16">
              <a:extLst>
                <a:ext uri="{FF2B5EF4-FFF2-40B4-BE49-F238E27FC236}">
                  <a16:creationId xmlns:a16="http://schemas.microsoft.com/office/drawing/2014/main" id="{F15CE0B7-DC9B-499A-9EC9-EBB6FEB0DC5D}"/>
                </a:ext>
              </a:extLst>
            </p:cNvPr>
            <p:cNvSpPr/>
            <p:nvPr/>
          </p:nvSpPr>
          <p:spPr>
            <a:xfrm>
              <a:off x="5505008" y="2666012"/>
              <a:ext cx="916900"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Distribuidor</a:t>
              </a:r>
              <a:endParaRPr lang="es-PE" sz="1200" dirty="0"/>
            </a:p>
          </p:txBody>
        </p:sp>
        <p:sp>
          <p:nvSpPr>
            <p:cNvPr id="10" name="Rectángulo 9">
              <a:extLst>
                <a:ext uri="{FF2B5EF4-FFF2-40B4-BE49-F238E27FC236}">
                  <a16:creationId xmlns:a16="http://schemas.microsoft.com/office/drawing/2014/main" id="{D41D0BDE-3554-4F1A-994B-7B296E01D550}"/>
                </a:ext>
              </a:extLst>
            </p:cNvPr>
            <p:cNvSpPr/>
            <p:nvPr/>
          </p:nvSpPr>
          <p:spPr>
            <a:xfrm>
              <a:off x="3353213" y="1422693"/>
              <a:ext cx="771994"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Almacén</a:t>
              </a:r>
              <a:endParaRPr lang="es-PE" sz="1200" dirty="0"/>
            </a:p>
          </p:txBody>
        </p:sp>
        <p:sp>
          <p:nvSpPr>
            <p:cNvPr id="15" name="Rectángulo 14">
              <a:extLst>
                <a:ext uri="{FF2B5EF4-FFF2-40B4-BE49-F238E27FC236}">
                  <a16:creationId xmlns:a16="http://schemas.microsoft.com/office/drawing/2014/main" id="{49FFA13D-036B-4163-A077-F71B01CDE14F}"/>
                </a:ext>
              </a:extLst>
            </p:cNvPr>
            <p:cNvSpPr/>
            <p:nvPr/>
          </p:nvSpPr>
          <p:spPr>
            <a:xfrm>
              <a:off x="5468781" y="1414575"/>
              <a:ext cx="938136"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Distribuidor</a:t>
              </a:r>
            </a:p>
          </p:txBody>
        </p:sp>
        <p:sp>
          <p:nvSpPr>
            <p:cNvPr id="12" name="Rectángulo 11">
              <a:extLst>
                <a:ext uri="{FF2B5EF4-FFF2-40B4-BE49-F238E27FC236}">
                  <a16:creationId xmlns:a16="http://schemas.microsoft.com/office/drawing/2014/main" id="{CAF380A4-78BD-4FF4-B652-3746D5EF5C33}"/>
                </a:ext>
              </a:extLst>
            </p:cNvPr>
            <p:cNvSpPr/>
            <p:nvPr/>
          </p:nvSpPr>
          <p:spPr>
            <a:xfrm>
              <a:off x="3359896" y="2659737"/>
              <a:ext cx="771994" cy="353943"/>
            </a:xfrm>
            <a:prstGeom prst="rect">
              <a:avLst/>
            </a:prstGeom>
            <a:solidFill>
              <a:srgbClr val="00B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200" dirty="0"/>
                <a:t>Almacén</a:t>
              </a:r>
              <a:endParaRPr lang="es-PE" sz="1200" dirty="0"/>
            </a:p>
          </p:txBody>
        </p:sp>
      </p:grpSp>
    </p:spTree>
    <p:extLst>
      <p:ext uri="{BB962C8B-B14F-4D97-AF65-F5344CB8AC3E}">
        <p14:creationId xmlns:p14="http://schemas.microsoft.com/office/powerpoint/2010/main" val="3105514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494435" y="1442466"/>
            <a:ext cx="8181253" cy="3585597"/>
          </a:xfrm>
          <a:prstGeom prst="rect">
            <a:avLst/>
          </a:prstGeom>
        </p:spPr>
        <p:txBody>
          <a:bodyPr vert="horz" wrap="square" lIns="0" tIns="0" rIns="0" bIns="0" rtlCol="0">
            <a:spAutoFit/>
          </a:bodyPr>
          <a:lstStyle/>
          <a:p>
            <a:pPr marL="11725">
              <a:spcAft>
                <a:spcPts val="600"/>
              </a:spcAft>
              <a:buSzPct val="100000"/>
              <a:tabLst>
                <a:tab pos="121285" algn="l"/>
              </a:tabLst>
            </a:pPr>
            <a:r>
              <a:rPr lang="es-ES" sz="1600" b="1" spc="-10" dirty="0">
                <a:solidFill>
                  <a:srgbClr val="262626"/>
                </a:solidFill>
                <a:cs typeface="Source Sans Pro"/>
              </a:rPr>
              <a:t>DEPENDEN DEL TIPO DE ORGANIZACIÓN</a:t>
            </a:r>
            <a:endParaRPr lang="es-PE" sz="1600" b="1" spc="-10" dirty="0">
              <a:solidFill>
                <a:srgbClr val="262626"/>
              </a:solidFill>
              <a:cs typeface="Source Sans Pro"/>
            </a:endParaRPr>
          </a:p>
          <a:p>
            <a:pPr marL="11725">
              <a:buSzPct val="100000"/>
              <a:tabLst>
                <a:tab pos="121285" algn="l"/>
              </a:tabLst>
            </a:pPr>
            <a:r>
              <a:rPr lang="es-ES" sz="1400" spc="-10" dirty="0">
                <a:solidFill>
                  <a:srgbClr val="262626"/>
                </a:solidFill>
                <a:cs typeface="Source Sans Pro"/>
              </a:rPr>
              <a:t>En las empresas industriales se manejan materias primas y un proceso de transformación a producto terminado. Por tener instalaciones o plantas se tienen repuestos y materiales auxiliares.</a:t>
            </a:r>
          </a:p>
          <a:p>
            <a:pPr marL="11725">
              <a:buSzPct val="100000"/>
              <a:tabLst>
                <a:tab pos="121285" algn="l"/>
              </a:tabLst>
            </a:pPr>
            <a:r>
              <a:rPr lang="es-ES" sz="1400" spc="-10" dirty="0">
                <a:solidFill>
                  <a:srgbClr val="262626"/>
                </a:solidFill>
                <a:cs typeface="Source Sans Pro"/>
              </a:rPr>
              <a:t>En empresas comerciales, se compra mercadería para venderla y en empresas de servicios se tienen muy pocos materiales directos y varios indirectos.</a:t>
            </a:r>
          </a:p>
          <a:p>
            <a:pPr marL="11725">
              <a:buSzPct val="100000"/>
              <a:tabLst>
                <a:tab pos="121285" algn="l"/>
              </a:tabLst>
            </a:pPr>
            <a:endParaRPr lang="es-ES" sz="1600" spc="-10" dirty="0">
              <a:solidFill>
                <a:srgbClr val="262626"/>
              </a:solidFill>
              <a:cs typeface="Source Sans Pro"/>
            </a:endParaRP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Materias primas.</a:t>
            </a: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Material de embalaje.</a:t>
            </a: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Producto terminado.</a:t>
            </a: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Mercadería.</a:t>
            </a: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Repuestos.</a:t>
            </a: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Material indirecto.</a:t>
            </a: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Material de escritorio.</a:t>
            </a: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Material de seguridad.</a:t>
            </a: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Activos fijos retornables.</a:t>
            </a:r>
          </a:p>
          <a:p>
            <a:pPr marL="230188" indent="-219075">
              <a:buClr>
                <a:srgbClr val="EE4639"/>
              </a:buClr>
              <a:buSzPct val="100000"/>
              <a:buFont typeface="+mj-lt"/>
              <a:buAutoNum type="arabicPeriod"/>
              <a:tabLst>
                <a:tab pos="120650" algn="l"/>
              </a:tabLst>
            </a:pPr>
            <a:r>
              <a:rPr lang="es-ES" sz="1400" spc="-10" dirty="0">
                <a:solidFill>
                  <a:srgbClr val="262626"/>
                </a:solidFill>
                <a:cs typeface="Source Sans Pro"/>
              </a:rPr>
              <a:t>Herramientas.</a:t>
            </a:r>
            <a:endParaRPr lang="es-PE" sz="1400" spc="-10" dirty="0">
              <a:solidFill>
                <a:srgbClr val="262626"/>
              </a:solidFill>
              <a:cs typeface="Source Sans Pro"/>
            </a:endParaRPr>
          </a:p>
        </p:txBody>
      </p:sp>
      <p:pic>
        <p:nvPicPr>
          <p:cNvPr id="15" name="Imagen 14">
            <a:extLst>
              <a:ext uri="{FF2B5EF4-FFF2-40B4-BE49-F238E27FC236}">
                <a16:creationId xmlns:a16="http://schemas.microsoft.com/office/drawing/2014/main" id="{FAF0CDDF-B911-5E15-B245-F1A604E7C799}"/>
              </a:ext>
            </a:extLst>
          </p:cNvPr>
          <p:cNvPicPr>
            <a:picLocks noChangeAspect="1"/>
          </p:cNvPicPr>
          <p:nvPr/>
        </p:nvPicPr>
        <p:blipFill rotWithShape="1">
          <a:blip r:embed="rId3"/>
          <a:srcRect t="21025" b="21024"/>
          <a:stretch/>
        </p:blipFill>
        <p:spPr>
          <a:xfrm>
            <a:off x="6549996" y="2722081"/>
            <a:ext cx="1890266" cy="1095439"/>
          </a:xfrm>
          <a:prstGeom prst="rect">
            <a:avLst/>
          </a:prstGeom>
        </p:spPr>
      </p:pic>
      <p:pic>
        <p:nvPicPr>
          <p:cNvPr id="16" name="Imagen 15">
            <a:extLst>
              <a:ext uri="{FF2B5EF4-FFF2-40B4-BE49-F238E27FC236}">
                <a16:creationId xmlns:a16="http://schemas.microsoft.com/office/drawing/2014/main" id="{CABAE7E7-E637-5DFA-4A7E-BAD34A0EE91E}"/>
              </a:ext>
            </a:extLst>
          </p:cNvPr>
          <p:cNvPicPr>
            <a:picLocks noChangeAspect="1"/>
          </p:cNvPicPr>
          <p:nvPr/>
        </p:nvPicPr>
        <p:blipFill>
          <a:blip r:embed="rId4"/>
          <a:stretch>
            <a:fillRect/>
          </a:stretch>
        </p:blipFill>
        <p:spPr>
          <a:xfrm>
            <a:off x="6748175" y="3891900"/>
            <a:ext cx="1808264" cy="1292155"/>
          </a:xfrm>
          <a:prstGeom prst="rect">
            <a:avLst/>
          </a:prstGeom>
        </p:spPr>
      </p:pic>
      <p:pic>
        <p:nvPicPr>
          <p:cNvPr id="28" name="Imagen 27">
            <a:extLst>
              <a:ext uri="{FF2B5EF4-FFF2-40B4-BE49-F238E27FC236}">
                <a16:creationId xmlns:a16="http://schemas.microsoft.com/office/drawing/2014/main" id="{2FEB4453-A53F-D29B-0DF5-FCC454C91199}"/>
              </a:ext>
            </a:extLst>
          </p:cNvPr>
          <p:cNvPicPr>
            <a:picLocks noChangeAspect="1"/>
          </p:cNvPicPr>
          <p:nvPr/>
        </p:nvPicPr>
        <p:blipFill>
          <a:blip r:embed="rId5"/>
          <a:stretch>
            <a:fillRect/>
          </a:stretch>
        </p:blipFill>
        <p:spPr>
          <a:xfrm>
            <a:off x="4220487" y="2787194"/>
            <a:ext cx="552625" cy="604081"/>
          </a:xfrm>
          <a:prstGeom prst="rect">
            <a:avLst/>
          </a:prstGeom>
          <a:ln>
            <a:noFill/>
          </a:ln>
        </p:spPr>
      </p:pic>
      <p:pic>
        <p:nvPicPr>
          <p:cNvPr id="29" name="Imagen 28">
            <a:extLst>
              <a:ext uri="{FF2B5EF4-FFF2-40B4-BE49-F238E27FC236}">
                <a16:creationId xmlns:a16="http://schemas.microsoft.com/office/drawing/2014/main" id="{0608F2F7-B022-B01F-2123-4F06BDBB2CB2}"/>
              </a:ext>
            </a:extLst>
          </p:cNvPr>
          <p:cNvPicPr>
            <a:picLocks noChangeAspect="1"/>
          </p:cNvPicPr>
          <p:nvPr/>
        </p:nvPicPr>
        <p:blipFill rotWithShape="1">
          <a:blip r:embed="rId6"/>
          <a:srcRect b="4341"/>
          <a:stretch/>
        </p:blipFill>
        <p:spPr>
          <a:xfrm>
            <a:off x="4863110" y="2787193"/>
            <a:ext cx="550674" cy="604081"/>
          </a:xfrm>
          <a:prstGeom prst="rect">
            <a:avLst/>
          </a:prstGeom>
          <a:solidFill>
            <a:schemeClr val="tx1"/>
          </a:solidFill>
          <a:ln>
            <a:noFill/>
          </a:ln>
        </p:spPr>
      </p:pic>
      <p:pic>
        <p:nvPicPr>
          <p:cNvPr id="31" name="Imagen 30">
            <a:extLst>
              <a:ext uri="{FF2B5EF4-FFF2-40B4-BE49-F238E27FC236}">
                <a16:creationId xmlns:a16="http://schemas.microsoft.com/office/drawing/2014/main" id="{FD526C61-C571-D235-8BE6-56FFEE7CBEEE}"/>
              </a:ext>
            </a:extLst>
          </p:cNvPr>
          <p:cNvPicPr>
            <a:picLocks noChangeAspect="1"/>
          </p:cNvPicPr>
          <p:nvPr/>
        </p:nvPicPr>
        <p:blipFill>
          <a:blip r:embed="rId7"/>
          <a:stretch>
            <a:fillRect/>
          </a:stretch>
        </p:blipFill>
        <p:spPr>
          <a:xfrm>
            <a:off x="5898359" y="3916999"/>
            <a:ext cx="661633" cy="451107"/>
          </a:xfrm>
          <a:prstGeom prst="rect">
            <a:avLst/>
          </a:prstGeom>
          <a:solidFill>
            <a:schemeClr val="bg1"/>
          </a:solidFill>
          <a:ln>
            <a:noFill/>
          </a:ln>
        </p:spPr>
      </p:pic>
      <p:pic>
        <p:nvPicPr>
          <p:cNvPr id="32" name="Imagen 31">
            <a:extLst>
              <a:ext uri="{FF2B5EF4-FFF2-40B4-BE49-F238E27FC236}">
                <a16:creationId xmlns:a16="http://schemas.microsoft.com/office/drawing/2014/main" id="{552EFDAE-3B69-0487-14B9-D719C35142BA}"/>
              </a:ext>
            </a:extLst>
          </p:cNvPr>
          <p:cNvPicPr>
            <a:picLocks noChangeAspect="1"/>
          </p:cNvPicPr>
          <p:nvPr/>
        </p:nvPicPr>
        <p:blipFill>
          <a:blip r:embed="rId8"/>
          <a:stretch>
            <a:fillRect/>
          </a:stretch>
        </p:blipFill>
        <p:spPr>
          <a:xfrm>
            <a:off x="4548683" y="4658910"/>
            <a:ext cx="1485876" cy="451107"/>
          </a:xfrm>
          <a:prstGeom prst="rect">
            <a:avLst/>
          </a:prstGeom>
          <a:ln>
            <a:noFill/>
          </a:ln>
        </p:spPr>
      </p:pic>
      <p:pic>
        <p:nvPicPr>
          <p:cNvPr id="33" name="Imagen 32">
            <a:extLst>
              <a:ext uri="{FF2B5EF4-FFF2-40B4-BE49-F238E27FC236}">
                <a16:creationId xmlns:a16="http://schemas.microsoft.com/office/drawing/2014/main" id="{6C861710-8A7A-9F62-B146-478085211CE6}"/>
              </a:ext>
            </a:extLst>
          </p:cNvPr>
          <p:cNvPicPr>
            <a:picLocks noChangeAspect="1"/>
          </p:cNvPicPr>
          <p:nvPr/>
        </p:nvPicPr>
        <p:blipFill rotWithShape="1">
          <a:blip r:embed="rId9"/>
          <a:srcRect t="3204"/>
          <a:stretch/>
        </p:blipFill>
        <p:spPr>
          <a:xfrm>
            <a:off x="3813813" y="3733665"/>
            <a:ext cx="747805" cy="779843"/>
          </a:xfrm>
          <a:prstGeom prst="rect">
            <a:avLst/>
          </a:prstGeom>
          <a:ln>
            <a:noFill/>
          </a:ln>
        </p:spPr>
      </p:pic>
      <p:sp>
        <p:nvSpPr>
          <p:cNvPr id="18" name="Rectangle 5">
            <a:extLst>
              <a:ext uri="{FF2B5EF4-FFF2-40B4-BE49-F238E27FC236}">
                <a16:creationId xmlns:a16="http://schemas.microsoft.com/office/drawing/2014/main" id="{742A80DC-B212-C347-8478-440333676D6C}"/>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19" name="Grupo 18">
            <a:extLst>
              <a:ext uri="{FF2B5EF4-FFF2-40B4-BE49-F238E27FC236}">
                <a16:creationId xmlns:a16="http://schemas.microsoft.com/office/drawing/2014/main" id="{603C011A-AF02-A949-97DD-04DFB3F3C77C}"/>
              </a:ext>
            </a:extLst>
          </p:cNvPr>
          <p:cNvGrpSpPr/>
          <p:nvPr/>
        </p:nvGrpSpPr>
        <p:grpSpPr>
          <a:xfrm>
            <a:off x="326977" y="917244"/>
            <a:ext cx="1891438" cy="394721"/>
            <a:chOff x="287221" y="917244"/>
            <a:chExt cx="2223978" cy="500394"/>
          </a:xfrm>
        </p:grpSpPr>
        <p:sp>
          <p:nvSpPr>
            <p:cNvPr id="20" name="Rectángulo redondeado 19">
              <a:extLst>
                <a:ext uri="{FF2B5EF4-FFF2-40B4-BE49-F238E27FC236}">
                  <a16:creationId xmlns:a16="http://schemas.microsoft.com/office/drawing/2014/main" id="{B21E5351-2DFF-2C49-920B-2E59CED8C25B}"/>
                </a:ext>
              </a:extLst>
            </p:cNvPr>
            <p:cNvSpPr/>
            <p:nvPr/>
          </p:nvSpPr>
          <p:spPr>
            <a:xfrm>
              <a:off x="503237" y="917244"/>
              <a:ext cx="2007962"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tabLst>
                  <a:tab pos="569913" algn="l"/>
                </a:tabLst>
              </a:pPr>
              <a:r>
                <a:rPr lang="es-ES_tradnl" sz="1600" b="1" dirty="0">
                  <a:latin typeface="Calibri" charset="0"/>
                  <a:ea typeface="Calibri" charset="0"/>
                  <a:cs typeface="Calibri" charset="0"/>
                </a:rPr>
                <a:t>TIPOS</a:t>
              </a:r>
            </a:p>
          </p:txBody>
        </p:sp>
        <p:grpSp>
          <p:nvGrpSpPr>
            <p:cNvPr id="21" name="Agrupar 14">
              <a:extLst>
                <a:ext uri="{FF2B5EF4-FFF2-40B4-BE49-F238E27FC236}">
                  <a16:creationId xmlns:a16="http://schemas.microsoft.com/office/drawing/2014/main" id="{64FCF728-4958-C34F-85CD-F1C99914808F}"/>
                </a:ext>
              </a:extLst>
            </p:cNvPr>
            <p:cNvGrpSpPr/>
            <p:nvPr/>
          </p:nvGrpSpPr>
          <p:grpSpPr>
            <a:xfrm>
              <a:off x="287221" y="965530"/>
              <a:ext cx="459474" cy="403823"/>
              <a:chOff x="5892512" y="2805541"/>
              <a:chExt cx="459474" cy="403823"/>
            </a:xfrm>
          </p:grpSpPr>
          <p:sp>
            <p:nvSpPr>
              <p:cNvPr id="22" name="Elipse 21">
                <a:extLst>
                  <a:ext uri="{FF2B5EF4-FFF2-40B4-BE49-F238E27FC236}">
                    <a16:creationId xmlns:a16="http://schemas.microsoft.com/office/drawing/2014/main" id="{3A70B57A-5BF5-9D4A-A774-A99F55C83539}"/>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3" name="Elipse 22">
                <a:extLst>
                  <a:ext uri="{FF2B5EF4-FFF2-40B4-BE49-F238E27FC236}">
                    <a16:creationId xmlns:a16="http://schemas.microsoft.com/office/drawing/2014/main" id="{4518AF36-E6C9-DB4D-B61E-59149B35714C}"/>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4" name="Triángulo 23">
                <a:extLst>
                  <a:ext uri="{FF2B5EF4-FFF2-40B4-BE49-F238E27FC236}">
                    <a16:creationId xmlns:a16="http://schemas.microsoft.com/office/drawing/2014/main" id="{E302E09D-142B-1A43-9393-CA1519747624}"/>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pic>
        <p:nvPicPr>
          <p:cNvPr id="4" name="Imagen 3">
            <a:extLst>
              <a:ext uri="{FF2B5EF4-FFF2-40B4-BE49-F238E27FC236}">
                <a16:creationId xmlns:a16="http://schemas.microsoft.com/office/drawing/2014/main" id="{5BD188E2-CF3E-D84F-B01B-79038BAA43BE}"/>
              </a:ext>
            </a:extLst>
          </p:cNvPr>
          <p:cNvPicPr>
            <a:picLocks noChangeAspect="1"/>
          </p:cNvPicPr>
          <p:nvPr/>
        </p:nvPicPr>
        <p:blipFill>
          <a:blip r:embed="rId10"/>
          <a:stretch>
            <a:fillRect/>
          </a:stretch>
        </p:blipFill>
        <p:spPr>
          <a:xfrm>
            <a:off x="5528201" y="2829325"/>
            <a:ext cx="740316" cy="529999"/>
          </a:xfrm>
          <a:prstGeom prst="rect">
            <a:avLst/>
          </a:prstGeom>
        </p:spPr>
      </p:pic>
      <p:pic>
        <p:nvPicPr>
          <p:cNvPr id="6" name="Imagen 5">
            <a:extLst>
              <a:ext uri="{FF2B5EF4-FFF2-40B4-BE49-F238E27FC236}">
                <a16:creationId xmlns:a16="http://schemas.microsoft.com/office/drawing/2014/main" id="{DEDC5F91-B9A9-EE43-AF06-029F53782FAB}"/>
              </a:ext>
            </a:extLst>
          </p:cNvPr>
          <p:cNvPicPr>
            <a:picLocks noChangeAspect="1"/>
          </p:cNvPicPr>
          <p:nvPr/>
        </p:nvPicPr>
        <p:blipFill>
          <a:blip r:embed="rId11"/>
          <a:stretch>
            <a:fillRect/>
          </a:stretch>
        </p:blipFill>
        <p:spPr>
          <a:xfrm>
            <a:off x="4608724" y="3486324"/>
            <a:ext cx="1289635" cy="1143189"/>
          </a:xfrm>
          <a:prstGeom prst="rect">
            <a:avLst/>
          </a:prstGeom>
        </p:spPr>
      </p:pic>
    </p:spTree>
    <p:extLst>
      <p:ext uri="{BB962C8B-B14F-4D97-AF65-F5344CB8AC3E}">
        <p14:creationId xmlns:p14="http://schemas.microsoft.com/office/powerpoint/2010/main" val="1933766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11340" y="924827"/>
            <a:ext cx="6292871" cy="246221"/>
          </a:xfrm>
          <a:prstGeom prst="rect">
            <a:avLst/>
          </a:prstGeom>
        </p:spPr>
        <p:txBody>
          <a:bodyPr vert="horz" wrap="square" lIns="0" tIns="0" rIns="0" bIns="0" rtlCol="0">
            <a:spAutoFit/>
          </a:bodyPr>
          <a:lstStyle/>
          <a:p>
            <a:pPr marL="11725">
              <a:buSzPct val="100000"/>
              <a:tabLst>
                <a:tab pos="121285" algn="l"/>
              </a:tabLst>
            </a:pPr>
            <a:r>
              <a:rPr lang="es-ES" sz="1600" b="1" spc="-10" dirty="0">
                <a:solidFill>
                  <a:srgbClr val="262626"/>
                </a:solidFill>
                <a:cs typeface="Source Sans Pro"/>
              </a:rPr>
              <a:t>POR SU NATURALEZA TAMBIÉN PUEDEN CLASIFICARSE DE ESTA FORMA:</a:t>
            </a:r>
            <a:endParaRPr lang="es-PE" sz="1600" b="1" spc="-10" dirty="0">
              <a:solidFill>
                <a:srgbClr val="262626"/>
              </a:solidFill>
              <a:cs typeface="Source Sans Pro"/>
            </a:endParaRPr>
          </a:p>
        </p:txBody>
      </p:sp>
      <p:pic>
        <p:nvPicPr>
          <p:cNvPr id="4" name="Imagen 3">
            <a:extLst>
              <a:ext uri="{FF2B5EF4-FFF2-40B4-BE49-F238E27FC236}">
                <a16:creationId xmlns:a16="http://schemas.microsoft.com/office/drawing/2014/main" id="{31CBD07F-202E-FEE3-1D8B-A47D4B8DC6DA}"/>
              </a:ext>
            </a:extLst>
          </p:cNvPr>
          <p:cNvPicPr>
            <a:picLocks noChangeAspect="1"/>
          </p:cNvPicPr>
          <p:nvPr/>
        </p:nvPicPr>
        <p:blipFill>
          <a:blip r:embed="rId3"/>
          <a:stretch>
            <a:fillRect/>
          </a:stretch>
        </p:blipFill>
        <p:spPr>
          <a:xfrm>
            <a:off x="6482388" y="1550911"/>
            <a:ext cx="2193300" cy="3286970"/>
          </a:xfrm>
          <a:prstGeom prst="rect">
            <a:avLst/>
          </a:prstGeom>
        </p:spPr>
      </p:pic>
      <p:pic>
        <p:nvPicPr>
          <p:cNvPr id="6" name="Imagen 5">
            <a:extLst>
              <a:ext uri="{FF2B5EF4-FFF2-40B4-BE49-F238E27FC236}">
                <a16:creationId xmlns:a16="http://schemas.microsoft.com/office/drawing/2014/main" id="{034A340F-7572-EF8D-677C-0628DEE68466}"/>
              </a:ext>
            </a:extLst>
          </p:cNvPr>
          <p:cNvPicPr>
            <a:picLocks noChangeAspect="1"/>
          </p:cNvPicPr>
          <p:nvPr/>
        </p:nvPicPr>
        <p:blipFill>
          <a:blip r:embed="rId4"/>
          <a:stretch>
            <a:fillRect/>
          </a:stretch>
        </p:blipFill>
        <p:spPr>
          <a:xfrm>
            <a:off x="4114038" y="3219857"/>
            <a:ext cx="2209267" cy="1608822"/>
          </a:xfrm>
          <a:prstGeom prst="rect">
            <a:avLst/>
          </a:prstGeom>
        </p:spPr>
      </p:pic>
      <p:pic>
        <p:nvPicPr>
          <p:cNvPr id="8" name="Imagen 7">
            <a:extLst>
              <a:ext uri="{FF2B5EF4-FFF2-40B4-BE49-F238E27FC236}">
                <a16:creationId xmlns:a16="http://schemas.microsoft.com/office/drawing/2014/main" id="{DE6ED5CF-58E1-5172-81C8-F30910323A16}"/>
              </a:ext>
            </a:extLst>
          </p:cNvPr>
          <p:cNvPicPr>
            <a:picLocks noChangeAspect="1"/>
          </p:cNvPicPr>
          <p:nvPr/>
        </p:nvPicPr>
        <p:blipFill rotWithShape="1">
          <a:blip r:embed="rId5"/>
          <a:srcRect l="25656" t="6792" r="24225" b="6230"/>
          <a:stretch/>
        </p:blipFill>
        <p:spPr>
          <a:xfrm>
            <a:off x="3310838" y="1550911"/>
            <a:ext cx="927039" cy="1608823"/>
          </a:xfrm>
          <a:prstGeom prst="rect">
            <a:avLst/>
          </a:prstGeom>
        </p:spPr>
      </p:pic>
      <p:sp>
        <p:nvSpPr>
          <p:cNvPr id="9" name="Rectangle 5">
            <a:extLst>
              <a:ext uri="{FF2B5EF4-FFF2-40B4-BE49-F238E27FC236}">
                <a16:creationId xmlns:a16="http://schemas.microsoft.com/office/drawing/2014/main" id="{68FB00D3-71C5-964B-BA54-86917256063B}"/>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
        <p:nvSpPr>
          <p:cNvPr id="11" name="Rectángulo 10">
            <a:extLst>
              <a:ext uri="{FF2B5EF4-FFF2-40B4-BE49-F238E27FC236}">
                <a16:creationId xmlns:a16="http://schemas.microsoft.com/office/drawing/2014/main" id="{B81EFC6A-4FEC-D341-A6D5-CCC4520415D6}"/>
              </a:ext>
            </a:extLst>
          </p:cNvPr>
          <p:cNvSpPr/>
          <p:nvPr/>
        </p:nvSpPr>
        <p:spPr>
          <a:xfrm>
            <a:off x="793981" y="1286967"/>
            <a:ext cx="195985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Inventario perpetuo.</a:t>
            </a:r>
          </a:p>
        </p:txBody>
      </p:sp>
      <p:cxnSp>
        <p:nvCxnSpPr>
          <p:cNvPr id="12" name="Conector recto 11">
            <a:extLst>
              <a:ext uri="{FF2B5EF4-FFF2-40B4-BE49-F238E27FC236}">
                <a16:creationId xmlns:a16="http://schemas.microsoft.com/office/drawing/2014/main" id="{02DD9861-32D2-0945-A59F-4DECE0DE6FD3}"/>
              </a:ext>
            </a:extLst>
          </p:cNvPr>
          <p:cNvCxnSpPr>
            <a:cxnSpLocks/>
          </p:cNvCxnSpPr>
          <p:nvPr/>
        </p:nvCxnSpPr>
        <p:spPr>
          <a:xfrm>
            <a:off x="579579" y="1489837"/>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13" name="Rectángulo 12">
            <a:extLst>
              <a:ext uri="{FF2B5EF4-FFF2-40B4-BE49-F238E27FC236}">
                <a16:creationId xmlns:a16="http://schemas.microsoft.com/office/drawing/2014/main" id="{9033B9DA-5205-B549-8DC3-68677AA205C4}"/>
              </a:ext>
            </a:extLst>
          </p:cNvPr>
          <p:cNvSpPr/>
          <p:nvPr/>
        </p:nvSpPr>
        <p:spPr>
          <a:xfrm>
            <a:off x="793981" y="1725433"/>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Inventario constante.</a:t>
            </a:r>
          </a:p>
        </p:txBody>
      </p:sp>
      <p:sp>
        <p:nvSpPr>
          <p:cNvPr id="15" name="Más 14">
            <a:extLst>
              <a:ext uri="{FF2B5EF4-FFF2-40B4-BE49-F238E27FC236}">
                <a16:creationId xmlns:a16="http://schemas.microsoft.com/office/drawing/2014/main" id="{41F708E6-52D1-DB49-B334-C71CDFF98994}"/>
              </a:ext>
            </a:extLst>
          </p:cNvPr>
          <p:cNvSpPr/>
          <p:nvPr/>
        </p:nvSpPr>
        <p:spPr>
          <a:xfrm>
            <a:off x="503237" y="1296739"/>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7" name="Más 16">
            <a:extLst>
              <a:ext uri="{FF2B5EF4-FFF2-40B4-BE49-F238E27FC236}">
                <a16:creationId xmlns:a16="http://schemas.microsoft.com/office/drawing/2014/main" id="{54F32F40-4D72-7443-89A0-2FE8965AA115}"/>
              </a:ext>
            </a:extLst>
          </p:cNvPr>
          <p:cNvSpPr/>
          <p:nvPr/>
        </p:nvSpPr>
        <p:spPr>
          <a:xfrm>
            <a:off x="503237" y="1736321"/>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0" name="Conector recto 19">
            <a:extLst>
              <a:ext uri="{FF2B5EF4-FFF2-40B4-BE49-F238E27FC236}">
                <a16:creationId xmlns:a16="http://schemas.microsoft.com/office/drawing/2014/main" id="{ED749356-2B77-D54F-B3B8-1C3521F87A2F}"/>
              </a:ext>
            </a:extLst>
          </p:cNvPr>
          <p:cNvCxnSpPr>
            <a:cxnSpLocks/>
          </p:cNvCxnSpPr>
          <p:nvPr/>
        </p:nvCxnSpPr>
        <p:spPr>
          <a:xfrm>
            <a:off x="579579" y="1895354"/>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21" name="Rectángulo 20">
            <a:extLst>
              <a:ext uri="{FF2B5EF4-FFF2-40B4-BE49-F238E27FC236}">
                <a16:creationId xmlns:a16="http://schemas.microsoft.com/office/drawing/2014/main" id="{0B72789F-FCE2-C64D-A53C-A61FBF98DECE}"/>
              </a:ext>
            </a:extLst>
          </p:cNvPr>
          <p:cNvSpPr/>
          <p:nvPr/>
        </p:nvSpPr>
        <p:spPr>
          <a:xfrm>
            <a:off x="793981" y="2130950"/>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Inventario irregular.</a:t>
            </a:r>
          </a:p>
        </p:txBody>
      </p:sp>
      <p:sp>
        <p:nvSpPr>
          <p:cNvPr id="22" name="Más 21">
            <a:extLst>
              <a:ext uri="{FF2B5EF4-FFF2-40B4-BE49-F238E27FC236}">
                <a16:creationId xmlns:a16="http://schemas.microsoft.com/office/drawing/2014/main" id="{19BC3407-9180-7A4F-8929-02466EAF9189}"/>
              </a:ext>
            </a:extLst>
          </p:cNvPr>
          <p:cNvSpPr/>
          <p:nvPr/>
        </p:nvSpPr>
        <p:spPr>
          <a:xfrm>
            <a:off x="503237" y="2141838"/>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3" name="Conector recto 22">
            <a:extLst>
              <a:ext uri="{FF2B5EF4-FFF2-40B4-BE49-F238E27FC236}">
                <a16:creationId xmlns:a16="http://schemas.microsoft.com/office/drawing/2014/main" id="{D78FD83C-F515-4541-AC2E-F2A91EDF7188}"/>
              </a:ext>
            </a:extLst>
          </p:cNvPr>
          <p:cNvCxnSpPr>
            <a:cxnSpLocks/>
          </p:cNvCxnSpPr>
          <p:nvPr/>
        </p:nvCxnSpPr>
        <p:spPr>
          <a:xfrm>
            <a:off x="579579" y="2300871"/>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24" name="Rectángulo 23">
            <a:extLst>
              <a:ext uri="{FF2B5EF4-FFF2-40B4-BE49-F238E27FC236}">
                <a16:creationId xmlns:a16="http://schemas.microsoft.com/office/drawing/2014/main" id="{81E68B6D-B3F7-E344-8300-D861FC4E9E86}"/>
              </a:ext>
            </a:extLst>
          </p:cNvPr>
          <p:cNvSpPr/>
          <p:nvPr/>
        </p:nvSpPr>
        <p:spPr>
          <a:xfrm>
            <a:off x="793981" y="2536467"/>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Inventario estacional.</a:t>
            </a:r>
          </a:p>
        </p:txBody>
      </p:sp>
      <p:sp>
        <p:nvSpPr>
          <p:cNvPr id="25" name="Más 24">
            <a:extLst>
              <a:ext uri="{FF2B5EF4-FFF2-40B4-BE49-F238E27FC236}">
                <a16:creationId xmlns:a16="http://schemas.microsoft.com/office/drawing/2014/main" id="{0989A6E8-E9CF-2240-AADB-A8D807538FF2}"/>
              </a:ext>
            </a:extLst>
          </p:cNvPr>
          <p:cNvSpPr/>
          <p:nvPr/>
        </p:nvSpPr>
        <p:spPr>
          <a:xfrm>
            <a:off x="503237" y="2547355"/>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6" name="Conector recto 25">
            <a:extLst>
              <a:ext uri="{FF2B5EF4-FFF2-40B4-BE49-F238E27FC236}">
                <a16:creationId xmlns:a16="http://schemas.microsoft.com/office/drawing/2014/main" id="{48E2E182-6FBD-4944-89EB-B7A0955FFFF2}"/>
              </a:ext>
            </a:extLst>
          </p:cNvPr>
          <p:cNvCxnSpPr>
            <a:cxnSpLocks/>
          </p:cNvCxnSpPr>
          <p:nvPr/>
        </p:nvCxnSpPr>
        <p:spPr>
          <a:xfrm>
            <a:off x="579579" y="2706387"/>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27" name="Rectángulo 26">
            <a:extLst>
              <a:ext uri="{FF2B5EF4-FFF2-40B4-BE49-F238E27FC236}">
                <a16:creationId xmlns:a16="http://schemas.microsoft.com/office/drawing/2014/main" id="{EE566565-4BFE-7342-9802-8E498936DD27}"/>
              </a:ext>
            </a:extLst>
          </p:cNvPr>
          <p:cNvSpPr/>
          <p:nvPr/>
        </p:nvSpPr>
        <p:spPr>
          <a:xfrm>
            <a:off x="793981" y="2941983"/>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Inventario de seguridad.</a:t>
            </a:r>
          </a:p>
        </p:txBody>
      </p:sp>
      <p:sp>
        <p:nvSpPr>
          <p:cNvPr id="28" name="Más 27">
            <a:extLst>
              <a:ext uri="{FF2B5EF4-FFF2-40B4-BE49-F238E27FC236}">
                <a16:creationId xmlns:a16="http://schemas.microsoft.com/office/drawing/2014/main" id="{2B731E9F-5E00-BB4E-B9B7-8B81C4253C07}"/>
              </a:ext>
            </a:extLst>
          </p:cNvPr>
          <p:cNvSpPr/>
          <p:nvPr/>
        </p:nvSpPr>
        <p:spPr>
          <a:xfrm>
            <a:off x="503237" y="2952871"/>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9" name="Conector recto 28">
            <a:extLst>
              <a:ext uri="{FF2B5EF4-FFF2-40B4-BE49-F238E27FC236}">
                <a16:creationId xmlns:a16="http://schemas.microsoft.com/office/drawing/2014/main" id="{30189F88-ED13-1846-AF02-975298DB7D76}"/>
              </a:ext>
            </a:extLst>
          </p:cNvPr>
          <p:cNvCxnSpPr>
            <a:cxnSpLocks/>
          </p:cNvCxnSpPr>
          <p:nvPr/>
        </p:nvCxnSpPr>
        <p:spPr>
          <a:xfrm>
            <a:off x="579579" y="3103952"/>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30" name="Rectángulo 29">
            <a:extLst>
              <a:ext uri="{FF2B5EF4-FFF2-40B4-BE49-F238E27FC236}">
                <a16:creationId xmlns:a16="http://schemas.microsoft.com/office/drawing/2014/main" id="{856C0CA2-FEF4-A148-A310-F0EBA6DC8DC8}"/>
              </a:ext>
            </a:extLst>
          </p:cNvPr>
          <p:cNvSpPr/>
          <p:nvPr/>
        </p:nvSpPr>
        <p:spPr>
          <a:xfrm>
            <a:off x="793981" y="3339548"/>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Inventario en cuarentena.</a:t>
            </a:r>
          </a:p>
        </p:txBody>
      </p:sp>
      <p:sp>
        <p:nvSpPr>
          <p:cNvPr id="31" name="Más 30">
            <a:extLst>
              <a:ext uri="{FF2B5EF4-FFF2-40B4-BE49-F238E27FC236}">
                <a16:creationId xmlns:a16="http://schemas.microsoft.com/office/drawing/2014/main" id="{CC009FBE-49F9-FD46-81B4-7A56266B3CD0}"/>
              </a:ext>
            </a:extLst>
          </p:cNvPr>
          <p:cNvSpPr/>
          <p:nvPr/>
        </p:nvSpPr>
        <p:spPr>
          <a:xfrm>
            <a:off x="503237" y="3350436"/>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32" name="Conector recto 31">
            <a:extLst>
              <a:ext uri="{FF2B5EF4-FFF2-40B4-BE49-F238E27FC236}">
                <a16:creationId xmlns:a16="http://schemas.microsoft.com/office/drawing/2014/main" id="{BAE0ADB4-50B9-FC40-81B9-108275344903}"/>
              </a:ext>
            </a:extLst>
          </p:cNvPr>
          <p:cNvCxnSpPr>
            <a:cxnSpLocks/>
          </p:cNvCxnSpPr>
          <p:nvPr/>
        </p:nvCxnSpPr>
        <p:spPr>
          <a:xfrm>
            <a:off x="579579" y="3509469"/>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33" name="Rectángulo 32">
            <a:extLst>
              <a:ext uri="{FF2B5EF4-FFF2-40B4-BE49-F238E27FC236}">
                <a16:creationId xmlns:a16="http://schemas.microsoft.com/office/drawing/2014/main" id="{13448E0F-F469-A247-9803-619755A6E186}"/>
              </a:ext>
            </a:extLst>
          </p:cNvPr>
          <p:cNvSpPr/>
          <p:nvPr/>
        </p:nvSpPr>
        <p:spPr>
          <a:xfrm>
            <a:off x="793981" y="3745065"/>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Inventario en tránsito.</a:t>
            </a:r>
          </a:p>
        </p:txBody>
      </p:sp>
      <p:sp>
        <p:nvSpPr>
          <p:cNvPr id="34" name="Más 33">
            <a:extLst>
              <a:ext uri="{FF2B5EF4-FFF2-40B4-BE49-F238E27FC236}">
                <a16:creationId xmlns:a16="http://schemas.microsoft.com/office/drawing/2014/main" id="{DCBA3700-A6F4-B248-B821-B40BA6F1F22B}"/>
              </a:ext>
            </a:extLst>
          </p:cNvPr>
          <p:cNvSpPr/>
          <p:nvPr/>
        </p:nvSpPr>
        <p:spPr>
          <a:xfrm>
            <a:off x="503237" y="3755953"/>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35" name="Conector recto 34">
            <a:extLst>
              <a:ext uri="{FF2B5EF4-FFF2-40B4-BE49-F238E27FC236}">
                <a16:creationId xmlns:a16="http://schemas.microsoft.com/office/drawing/2014/main" id="{1E8D17E3-FF07-E44B-8662-361761507654}"/>
              </a:ext>
            </a:extLst>
          </p:cNvPr>
          <p:cNvCxnSpPr>
            <a:cxnSpLocks/>
          </p:cNvCxnSpPr>
          <p:nvPr/>
        </p:nvCxnSpPr>
        <p:spPr>
          <a:xfrm>
            <a:off x="579579" y="3922936"/>
            <a:ext cx="0" cy="235596"/>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36" name="Rectángulo 35">
            <a:extLst>
              <a:ext uri="{FF2B5EF4-FFF2-40B4-BE49-F238E27FC236}">
                <a16:creationId xmlns:a16="http://schemas.microsoft.com/office/drawing/2014/main" id="{7250445F-0AB4-6543-897D-438D946FECFB}"/>
              </a:ext>
            </a:extLst>
          </p:cNvPr>
          <p:cNvSpPr/>
          <p:nvPr/>
        </p:nvSpPr>
        <p:spPr>
          <a:xfrm>
            <a:off x="793981" y="4158532"/>
            <a:ext cx="1901512" cy="215444"/>
          </a:xfrm>
          <a:prstGeom prst="rect">
            <a:avLst/>
          </a:prstGeom>
        </p:spPr>
        <p:txBody>
          <a:bodyPr wrap="square" lIns="0" tIns="0" rIns="0" bIns="0">
            <a:spAutoFit/>
          </a:bodyPr>
          <a:lstStyle/>
          <a:p>
            <a:pPr marL="11725">
              <a:buSzPct val="100000"/>
              <a:tabLst>
                <a:tab pos="121285" algn="l"/>
              </a:tabLst>
            </a:pPr>
            <a:r>
              <a:rPr lang="es-ES" sz="1400" spc="-10" dirty="0">
                <a:solidFill>
                  <a:srgbClr val="262626"/>
                </a:solidFill>
                <a:cs typeface="Source Sans Pro"/>
              </a:rPr>
              <a:t>Inventario obsoleto.</a:t>
            </a:r>
            <a:endParaRPr lang="es-PE" sz="1400" spc="-10" dirty="0">
              <a:solidFill>
                <a:srgbClr val="262626"/>
              </a:solidFill>
              <a:cs typeface="Source Sans Pro"/>
            </a:endParaRPr>
          </a:p>
        </p:txBody>
      </p:sp>
      <p:sp>
        <p:nvSpPr>
          <p:cNvPr id="37" name="Más 36">
            <a:extLst>
              <a:ext uri="{FF2B5EF4-FFF2-40B4-BE49-F238E27FC236}">
                <a16:creationId xmlns:a16="http://schemas.microsoft.com/office/drawing/2014/main" id="{12068224-F4A0-9E43-8DE0-A04089F6B2FB}"/>
              </a:ext>
            </a:extLst>
          </p:cNvPr>
          <p:cNvSpPr/>
          <p:nvPr/>
        </p:nvSpPr>
        <p:spPr>
          <a:xfrm>
            <a:off x="503237" y="4169420"/>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pic>
        <p:nvPicPr>
          <p:cNvPr id="5" name="Imagen 4">
            <a:extLst>
              <a:ext uri="{FF2B5EF4-FFF2-40B4-BE49-F238E27FC236}">
                <a16:creationId xmlns:a16="http://schemas.microsoft.com/office/drawing/2014/main" id="{B4304B62-A992-CF47-A180-B3F2474DDCDC}"/>
              </a:ext>
            </a:extLst>
          </p:cNvPr>
          <p:cNvPicPr>
            <a:picLocks noChangeAspect="1"/>
          </p:cNvPicPr>
          <p:nvPr/>
        </p:nvPicPr>
        <p:blipFill>
          <a:blip r:embed="rId6"/>
          <a:stretch>
            <a:fillRect/>
          </a:stretch>
        </p:blipFill>
        <p:spPr>
          <a:xfrm>
            <a:off x="4237877" y="1597911"/>
            <a:ext cx="2149888" cy="1548190"/>
          </a:xfrm>
          <a:prstGeom prst="rect">
            <a:avLst/>
          </a:prstGeom>
        </p:spPr>
      </p:pic>
    </p:spTree>
    <p:extLst>
      <p:ext uri="{BB962C8B-B14F-4D97-AF65-F5344CB8AC3E}">
        <p14:creationId xmlns:p14="http://schemas.microsoft.com/office/powerpoint/2010/main" val="3873930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Imagen 17">
            <a:extLst>
              <a:ext uri="{FF2B5EF4-FFF2-40B4-BE49-F238E27FC236}">
                <a16:creationId xmlns:a16="http://schemas.microsoft.com/office/drawing/2014/main" id="{59580B12-FCB5-304F-B727-8EFDB23003D6}"/>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751388" y="2815654"/>
            <a:ext cx="3924300" cy="2418334"/>
          </a:xfrm>
          <a:prstGeom prst="rect">
            <a:avLst/>
          </a:prstGeom>
        </p:spPr>
      </p:pic>
      <p:pic>
        <p:nvPicPr>
          <p:cNvPr id="2" name="Imagen 1">
            <a:extLst>
              <a:ext uri="{FF2B5EF4-FFF2-40B4-BE49-F238E27FC236}">
                <a16:creationId xmlns:a16="http://schemas.microsoft.com/office/drawing/2014/main" id="{F6455261-AA0A-0A0B-C4E9-A9747115151A}"/>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751388" y="481012"/>
            <a:ext cx="3924300" cy="2276206"/>
          </a:xfrm>
          <a:prstGeom prst="rect">
            <a:avLst/>
          </a:prstGeom>
        </p:spPr>
      </p:pic>
      <p:sp>
        <p:nvSpPr>
          <p:cNvPr id="3" name="object 7"/>
          <p:cNvSpPr txBox="1"/>
          <p:nvPr/>
        </p:nvSpPr>
        <p:spPr>
          <a:xfrm>
            <a:off x="503238" y="1496584"/>
            <a:ext cx="3889375" cy="3031599"/>
          </a:xfrm>
          <a:prstGeom prst="rect">
            <a:avLst/>
          </a:prstGeom>
        </p:spPr>
        <p:txBody>
          <a:bodyPr vert="horz" wrap="square" lIns="0" tIns="0" rIns="0" bIns="0" rtlCol="0">
            <a:spAutoFit/>
          </a:bodyPr>
          <a:lstStyle/>
          <a:p>
            <a:pPr marL="11725">
              <a:spcAft>
                <a:spcPts val="600"/>
              </a:spcAft>
              <a:buSzPct val="100000"/>
              <a:tabLst>
                <a:tab pos="121285" algn="l"/>
              </a:tabLst>
            </a:pPr>
            <a:r>
              <a:rPr lang="es-ES" sz="1600" b="1" spc="-10" dirty="0">
                <a:solidFill>
                  <a:srgbClr val="262626"/>
                </a:solidFill>
                <a:cs typeface="Source Sans Pro"/>
              </a:rPr>
              <a:t>CONTROL REAL DE LA MERCADERÍA EN EL ALMACÉN</a:t>
            </a:r>
            <a:endParaRPr lang="es-PE" sz="1600" b="1" spc="-10" dirty="0">
              <a:solidFill>
                <a:srgbClr val="262626"/>
              </a:solidFill>
              <a:cs typeface="Source Sans Pro"/>
            </a:endParaRPr>
          </a:p>
          <a:p>
            <a:pPr marL="182563" indent="-171450">
              <a:buSzPct val="100000"/>
              <a:buFont typeface="Arial" panose="020B0604020202020204" pitchFamily="34" charset="0"/>
              <a:buChar char="•"/>
              <a:tabLst>
                <a:tab pos="120650" algn="l"/>
              </a:tabLst>
            </a:pPr>
            <a:r>
              <a:rPr lang="es-ES" sz="1600" spc="-10" dirty="0">
                <a:solidFill>
                  <a:srgbClr val="262626"/>
                </a:solidFill>
                <a:cs typeface="Source Sans Pro"/>
              </a:rPr>
              <a:t>El inventario físico es un proceso que consiste en contar las existencias del almacén, una a una, con el fin de conocer el </a:t>
            </a:r>
            <a:r>
              <a:rPr lang="es-ES" sz="1600" i="1" spc="-10" dirty="0">
                <a:solidFill>
                  <a:srgbClr val="262626"/>
                </a:solidFill>
                <a:cs typeface="Source Sans Pro"/>
              </a:rPr>
              <a:t>stock</a:t>
            </a:r>
            <a:r>
              <a:rPr lang="es-ES" sz="1600" spc="-10" dirty="0">
                <a:solidFill>
                  <a:srgbClr val="262626"/>
                </a:solidFill>
                <a:cs typeface="Source Sans Pro"/>
              </a:rPr>
              <a:t> disponible. Una buena gestión de la mercancía evita roturas de </a:t>
            </a:r>
            <a:r>
              <a:rPr lang="es-ES" sz="1600" i="1" spc="-10" dirty="0">
                <a:solidFill>
                  <a:srgbClr val="262626"/>
                </a:solidFill>
                <a:cs typeface="Source Sans Pro"/>
              </a:rPr>
              <a:t>stock</a:t>
            </a:r>
            <a:r>
              <a:rPr lang="es-ES" sz="1600" spc="-10" dirty="0">
                <a:solidFill>
                  <a:srgbClr val="262626"/>
                </a:solidFill>
                <a:cs typeface="Source Sans Pro"/>
              </a:rPr>
              <a:t> o el exceso de mercancía (más conocido como sobre </a:t>
            </a:r>
            <a:r>
              <a:rPr lang="es-ES" sz="1600" i="1" spc="-10" dirty="0">
                <a:solidFill>
                  <a:srgbClr val="262626"/>
                </a:solidFill>
                <a:cs typeface="Source Sans Pro"/>
              </a:rPr>
              <a:t>stock</a:t>
            </a:r>
            <a:r>
              <a:rPr lang="es-ES" sz="1600" spc="-10" dirty="0">
                <a:solidFill>
                  <a:srgbClr val="262626"/>
                </a:solidFill>
                <a:cs typeface="Source Sans Pro"/>
              </a:rPr>
              <a:t>).</a:t>
            </a:r>
          </a:p>
          <a:p>
            <a:pPr marL="182563" indent="-171450">
              <a:buSzPct val="100000"/>
              <a:buFont typeface="Arial" panose="020B0604020202020204" pitchFamily="34" charset="0"/>
              <a:buChar char="•"/>
              <a:tabLst>
                <a:tab pos="120650" algn="l"/>
              </a:tabLst>
            </a:pPr>
            <a:endParaRPr lang="es-ES" sz="1600" spc="-10" dirty="0">
              <a:solidFill>
                <a:srgbClr val="262626"/>
              </a:solidFill>
              <a:cs typeface="Source Sans Pro"/>
            </a:endParaRPr>
          </a:p>
          <a:p>
            <a:pPr marL="182563" indent="-171450">
              <a:buSzPct val="100000"/>
              <a:buFont typeface="Arial" panose="020B0604020202020204" pitchFamily="34" charset="0"/>
              <a:buChar char="•"/>
              <a:tabLst>
                <a:tab pos="120650" algn="l"/>
              </a:tabLst>
            </a:pPr>
            <a:r>
              <a:rPr lang="es-ES" sz="1600" spc="-10" dirty="0">
                <a:solidFill>
                  <a:srgbClr val="262626"/>
                </a:solidFill>
                <a:cs typeface="Source Sans Pro"/>
              </a:rPr>
              <a:t>El </a:t>
            </a:r>
            <a:r>
              <a:rPr lang="es-ES" sz="1600" b="1" spc="-10" dirty="0">
                <a:solidFill>
                  <a:srgbClr val="262626"/>
                </a:solidFill>
                <a:cs typeface="Source Sans Pro"/>
              </a:rPr>
              <a:t>inventario físico </a:t>
            </a:r>
            <a:r>
              <a:rPr lang="es-ES" sz="1600" spc="-10" dirty="0">
                <a:solidFill>
                  <a:srgbClr val="262626"/>
                </a:solidFill>
                <a:cs typeface="Source Sans Pro"/>
              </a:rPr>
              <a:t>es una actividad operativa cuya finalidad es conocer con exactitud los productos almacenados y sus cantidades.</a:t>
            </a:r>
            <a:endParaRPr lang="es-PE" sz="1600" spc="-10" dirty="0">
              <a:solidFill>
                <a:srgbClr val="262626"/>
              </a:solidFill>
              <a:cs typeface="Source Sans Pro"/>
            </a:endParaRPr>
          </a:p>
        </p:txBody>
      </p:sp>
      <p:sp>
        <p:nvSpPr>
          <p:cNvPr id="8" name="Rectangle 5">
            <a:extLst>
              <a:ext uri="{FF2B5EF4-FFF2-40B4-BE49-F238E27FC236}">
                <a16:creationId xmlns:a16="http://schemas.microsoft.com/office/drawing/2014/main" id="{CAA59535-7892-CE4C-8520-215F5E83C395}"/>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GESTIÓN DE INVENTARIOS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9" name="Grupo 8">
            <a:extLst>
              <a:ext uri="{FF2B5EF4-FFF2-40B4-BE49-F238E27FC236}">
                <a16:creationId xmlns:a16="http://schemas.microsoft.com/office/drawing/2014/main" id="{52BD4BCA-EE6E-0049-9583-78B495985127}"/>
              </a:ext>
            </a:extLst>
          </p:cNvPr>
          <p:cNvGrpSpPr/>
          <p:nvPr/>
        </p:nvGrpSpPr>
        <p:grpSpPr>
          <a:xfrm>
            <a:off x="326977" y="917244"/>
            <a:ext cx="3306769" cy="394721"/>
            <a:chOff x="287221" y="917244"/>
            <a:chExt cx="3888143" cy="500394"/>
          </a:xfrm>
        </p:grpSpPr>
        <p:sp>
          <p:nvSpPr>
            <p:cNvPr id="10" name="Rectángulo redondeado 9">
              <a:extLst>
                <a:ext uri="{FF2B5EF4-FFF2-40B4-BE49-F238E27FC236}">
                  <a16:creationId xmlns:a16="http://schemas.microsoft.com/office/drawing/2014/main" id="{3653EFD9-402A-2E4F-A9A6-EA65317511EA}"/>
                </a:ext>
              </a:extLst>
            </p:cNvPr>
            <p:cNvSpPr/>
            <p:nvPr/>
          </p:nvSpPr>
          <p:spPr>
            <a:xfrm>
              <a:off x="503236" y="917244"/>
              <a:ext cx="3672128"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tabLst>
                  <a:tab pos="569913" algn="l"/>
                </a:tabLst>
              </a:pPr>
              <a:r>
                <a:rPr lang="es-ES_tradnl" sz="1400" b="1" dirty="0">
                  <a:latin typeface="Calibri" charset="0"/>
                  <a:cs typeface="Calibri" charset="0"/>
                </a:rPr>
                <a:t>INVENTARIO FÍSICO EN ALMACÉN</a:t>
              </a:r>
            </a:p>
          </p:txBody>
        </p:sp>
        <p:grpSp>
          <p:nvGrpSpPr>
            <p:cNvPr id="11" name="Agrupar 14">
              <a:extLst>
                <a:ext uri="{FF2B5EF4-FFF2-40B4-BE49-F238E27FC236}">
                  <a16:creationId xmlns:a16="http://schemas.microsoft.com/office/drawing/2014/main" id="{B3564F36-CF8A-CA4F-998D-8055477B0036}"/>
                </a:ext>
              </a:extLst>
            </p:cNvPr>
            <p:cNvGrpSpPr/>
            <p:nvPr/>
          </p:nvGrpSpPr>
          <p:grpSpPr>
            <a:xfrm>
              <a:off x="287221" y="965530"/>
              <a:ext cx="459474" cy="403823"/>
              <a:chOff x="5892512" y="2805541"/>
              <a:chExt cx="459474" cy="403823"/>
            </a:xfrm>
          </p:grpSpPr>
          <p:sp>
            <p:nvSpPr>
              <p:cNvPr id="12" name="Elipse 11">
                <a:extLst>
                  <a:ext uri="{FF2B5EF4-FFF2-40B4-BE49-F238E27FC236}">
                    <a16:creationId xmlns:a16="http://schemas.microsoft.com/office/drawing/2014/main" id="{56F23905-2A14-A04E-93C5-CD010DEC7711}"/>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3" name="Elipse 12">
                <a:extLst>
                  <a:ext uri="{FF2B5EF4-FFF2-40B4-BE49-F238E27FC236}">
                    <a16:creationId xmlns:a16="http://schemas.microsoft.com/office/drawing/2014/main" id="{BFD3364D-18CC-C840-8C67-165E6B64CF0A}"/>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4" name="Triángulo 13">
                <a:extLst>
                  <a:ext uri="{FF2B5EF4-FFF2-40B4-BE49-F238E27FC236}">
                    <a16:creationId xmlns:a16="http://schemas.microsoft.com/office/drawing/2014/main" id="{606B8558-BE9D-CE41-8BD5-4837B025DDD8}"/>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spTree>
    <p:extLst>
      <p:ext uri="{BB962C8B-B14F-4D97-AF65-F5344CB8AC3E}">
        <p14:creationId xmlns:p14="http://schemas.microsoft.com/office/powerpoint/2010/main" val="2835403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DESIGN_ID_OFFICE THEME" val="Yge96mEv"/>
  <p:tag name="ARTICULATE_SLIDE_COUNT" val="11"/>
  <p:tag name="ARTICULATE_PROJECT_OPEN"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7057</TotalTime>
  <Words>1944</Words>
  <Application>Microsoft Office PowerPoint</Application>
  <PresentationFormat>Presentación en pantalla (16:10)</PresentationFormat>
  <Paragraphs>318</Paragraphs>
  <Slides>28</Slides>
  <Notes>24</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28</vt:i4>
      </vt:variant>
    </vt:vector>
  </HeadingPairs>
  <TitlesOfParts>
    <vt:vector size="37" baseType="lpstr">
      <vt:lpstr>Arial</vt:lpstr>
      <vt:lpstr>Calibri</vt:lpstr>
      <vt:lpstr>Cambria Math</vt:lpstr>
      <vt:lpstr>Graphik Bold</vt:lpstr>
      <vt:lpstr>Graphik Regular</vt:lpstr>
      <vt:lpstr>Graphik-Medium</vt:lpstr>
      <vt:lpstr>Source Sans Pro</vt:lpstr>
      <vt:lpstr>Wingdings</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ISIL</dc:creator>
  <cp:lastModifiedBy>Rosa Maria Muñoz Mendo</cp:lastModifiedBy>
  <cp:revision>599</cp:revision>
  <cp:lastPrinted>2018-01-16T21:42:59Z</cp:lastPrinted>
  <dcterms:created xsi:type="dcterms:W3CDTF">2016-10-06T14:52:02Z</dcterms:created>
  <dcterms:modified xsi:type="dcterms:W3CDTF">2024-08-09T15:38:36Z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